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27520"/>
  <p:notesSz cx="6827520" cy="12192000"/>
  <p:embeddedFontLst>
    <p:embeddedFont>
      <p:font typeface="Inter Light" panose="02000503000000020004" charset="1"/>
      <p:regular r:id="rId33"/>
    </p:embeddedFont>
    <p:embeddedFont>
      <p:font typeface="Inter Medium" panose="02000503000000020004" charset="1"/>
      <p:regular r:id="rId34"/>
    </p:embeddedFont>
    <p:embeddedFont>
      <p:font typeface="Inter" panose="02000503000000020004" charset="1"/>
      <p:regular r:id="rId35"/>
      <p:bold r:id="rId38"/>
    </p:embeddedFont>
    <p:embeddedFont>
      <p:font typeface="Inter ExtraBold" panose="02000503000000020004" charset="1"/>
      <p:regular r:id="rId36"/>
    </p:embeddedFont>
    <p:embeddedFont>
      <p:font typeface="Fira Code" panose="020b0809050000020004" charset="1"/>
      <p:bold r:id="rId37"/>
    </p:embeddedFont>
    <p:embeddedFont>
      <p:font typeface="Bitter" panose="00000000000000000000" charset="1"/>
      <p:regular r:id="rId39"/>
    </p:embeddedFont>
    <p:embeddedFont>
      <p:font typeface="Fira Code Light" panose="020b0809050000020004" charset="1"/>
      <p:regular r:id="rId40"/>
    </p:embeddedFont>
    <p:embeddedFont>
      <p:font typeface="Inter SemiBold" panose="02000503000000020004" charset="1"/>
      <p:regular r:id="rId4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openxmlformats.org/officeDocument/2006/relationships/font" Target="fonts/font1.fntdata"/><Relationship Id="rId34" Type="http://schemas.openxmlformats.org/officeDocument/2006/relationships/font" Target="fonts/font2.fntdata"/><Relationship Id="rId35" Type="http://schemas.openxmlformats.org/officeDocument/2006/relationships/font" Target="fonts/font3.fntdata"/><Relationship Id="rId36" Type="http://schemas.openxmlformats.org/officeDocument/2006/relationships/font" Target="fonts/font4.fntdata"/><Relationship Id="rId37" Type="http://schemas.openxmlformats.org/officeDocument/2006/relationships/font" Target="fonts/font5.fntdata"/><Relationship Id="rId38" Type="http://schemas.openxmlformats.org/officeDocument/2006/relationships/font" Target="fonts/font6.fntdata"/><Relationship Id="rId39" Type="http://schemas.openxmlformats.org/officeDocument/2006/relationships/font" Target="fonts/font7.fntdata"/><Relationship Id="rId40" Type="http://schemas.openxmlformats.org/officeDocument/2006/relationships/font" Target="fonts/font8.fntdata"/><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cover
Time: 20 seconds.
Open with the title, then promise a story about how interaction changes. We will first build the mental model, then spend twelve uninterrupted minutes in the existing application. Keep the slides in English.
Transition: Introduce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hello
Time: 20 seconds.
Brief personal introduction; connect your web-development experience to interface design.
Transition: Introduce Nearform.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nearform
Time: 20 seconds.
Use the shared company slide.
Transition: Start with the relationship between people and software.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We learned to meet people halfway
Time: 55 seconds.
Use this as a conceptual progression, not a dated history or a claim that one interface replaced another. Commands, graphical controls and web journeys coexist. Tell the story through the burden placed on the person: remembering syntax, recognizing an action, navigating a task. The design question gradually becomes how to make the user’s job understandable. Avoid suggesting that accessibility began only after graphical interfaces.
Transition: To design that journey, we first have to understand the person.
Sources:
- https://www.nngroup.com/articles/ten-usability-heuristics/
Visual: three drawn interfaces trace the burden from command recall to task navigation.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A screen starts with a person
Time: 55 seconds.
Describe the work before pixels: observe a task, learn the user’s vocabulary and mental model, prototype, and watch someone try it. Use an attendee choosing talks as the example. They want a useful day, not a tutorial on the filtering controls. This is the design practice we carry forward into agent interaction.
Transition: What did that work teach us about good interfaces?
Sources:
- https://www.nngroup.com/articles/ten-usability-heuristics/
Visual: generated editorial illustration of a research session; not a demo capture.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Good UI makes the next step clear
Time: 55 seconds.
Use the conference example: a Search label, a visible saved count, and a remove or cancel action. These are practical ways to reduce uncertainty. Accessibility adds another essential perspective: people use different input and output methods. Semantic controls remain necessary for people; potential agent benefits never substitute for accessibility testing.
Transition: Even a well-designed interface leaves some work with the person.
Sources:
- https://www.nngroup.com/articles/ten-usability-heuristics/
- https://www.w3.org/WAI/fundamentals/accessibility-intro/
Visual: eyes, light bulb and raised-hand emoji replace step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A good UI still asks me to do the work
Time: 55 seconds.
Show the existing programme capture without opening the app. Walk verbally through the work: search topics, compare parallel sessions, remember a saved choice, check time conflicts, save the result. This is a real local capture of the reviewed DevFest Venezia 2026 snapshot, not a model run. The interface can be good while the coordination remains demanding.
Transition: What would the person ask if they could delegate that coordination?
Sources:
- https://github.com/Puppo/your-next-user-is-an-ai-agent/blob/8f6f7ebcf1a5ab2e18fee7ea00ba03c95dd35505/docs/runbook.md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The goal behind all those clicks
Time: 45 seconds.
Read only the opening phrase; let the audience scan the constraints. Keep the full planning request because it will be the exact same request in the final demo. Highlight preserve my selections and avoid overlaps. We now have an intent and success criteria, not merely a sequence of clicks.
Transition: That changes the unit of interaction.
Sources:
- https://github.com/Puppo/your-next-user-is-an-ai-agent/blob/8f6f7ebcf1a5ab2e18fee7ea00ba03c95dd35505/docs/runbook.md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From steps to intent
Time: 35 seconds.
Pause on the shift. A person may still choose to act directly. Delegation adds a way to interact: state the goal and constraints, then inspect the proposed outcome. This is a product design direction, not a prediction that screens disappear.
Transition: An agent needs a loop to turn that intention into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An agent needs a feedback loop
Time: 60 seconds.
Explain the loop with the same day-planning task: read my agenda, search sessions, propose a day, inspect the result. A model answer alone does not establish success. The application supplies observations and action results. The loop needs cancellation, a budget and a stopping condition; the repository’s optional loop illustrates bounded execution, but it is not the implementation of external ChatGPT.
Transition: First consider an agent that arrives from outside the application.
Sources:
- https://github.com/Puppo/your-next-user-is-an-ai-agent/blob/8f6f7ebcf1a5ab2e18fee7ea00ba03c95dd35505/src/agents/loop.ts
Visual: follow the circular feedback arrows; goal and constraints stay in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An agent can arrive from outside
Time: 60 seconds.
Describe the external assistant acting through browser tools. It can encounter a site that was built for people. Labels, state and feedback help make the journey understandable, but a particular client must be tested. This is the existing demo’s intended client arrangement. No embedded assistant is required for this path.
Transition: Alternatively, the product can provide the assistant itself.
Sources:
- https://github.com/Puppo/your-next-user-is-an-ai-agent/blob/8f6f7ebcf1a5ab2e18fee7ea00ba03c95dd35505/README.md
Visual: the assistant is outside the application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Or live inside your application
Time: 60 seconds.
Present an architectural option, clearly distinct from the current live demo: the application can own the orchestration and the assistant UI. The model can be remote or local; embedded means integrated into the product, not necessarily running inference in the browser. A chat box alone is not an agent. The product still needs tools, state, cancellation and review. Conference Companion has no embedded chat UI; do not promise a second implementation during the demo.
Transition: Location and action interface are two different design decisions.
Sources:
- https://github.com/Puppo/your-next-user-is-an-ai-agent/blob/8f6f7ebcf1a5ab2e18fee7ea00ba03c95dd35505/src/app/EventPage.tsx
- https://github.com/Puppo/your-next-user-is-an-ai-agent/blob/8f6f7ebcf1a5ab2e18fee7ea00ba03c95dd35505/src/agents/loop.ts
Visual: the agent moves inside the product boundary. This is conceptual, not a new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Two separate design decisions
Time: 50 seconds.
Make the two axes explicit. An embedded agent can call application functions directly. An external browser agent may use human controls or discover tools through a compatible browser integration. WebMCP belongs to the action-interface discussion; it is not a model, a chat product, or an orchestration loop.
Transition: Now introduce the page’s explicit tool interface.
Sources:
- https://developer.chrome.com/docs/ai/webmcp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WebMCP: the page offers actions
Time: 70 seconds.
Use the demo vocabulary: search_sessions, get_session_details, get_agenda and propose_agenda. The imperative implementation registers tools on document.modelContext and delegates execution to the existing shared tools. Declarative forms are another approach in WebMCP, explored only in the repository’s separate teaching spike. Explain the contract without reading API syntax aloud. Browser/client availability is experimental and must be rehearsed; registration alone does not prove a connected client. Documentation checked 2026-10-19; pinned app evidence is separate.
Transition: Tools must lead to the same application rules as the UI.
Sources:
- https://developer.chrome.com/docs/ai/webmcp
- https://github.com/Puppo/your-next-user-is-an-ai-agent/blob/8f6f7ebcf1a5ab2e18fee7ea00ba03c95dd35505/src/agents/webmcp.ts
Visual: four real tool names beside one large statement, instead of a process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Two entrances. One application.
Time: 55 seconds.
Follow both entrances to the same domain logic. Structured tools reduce the need to infer an action from pixels, but validation still belongs in application code. Search also updates the visible filters in this demo; it is not described as a purely read-only tool. The full schema and registration are available in the demo repository for questions.
Transition: The person needs a useful place to receive the agent’s work.
Sources:
- https://github.com/Puppo/your-next-user-is-an-ai-agent/blob/8f6f7ebcf1a5ab2e18fee7ea00ba03c95dd35505/src/agents/schemas.ts
- https://github.com/Puppo/your-next-user-is-an-ai-agent/blob/8f6f7ebcf1a5ab2e18fee7ea00ba03c95dd35505/src/agents/tools.ts
Visual: two entry points converge on shared rules; they are not sequential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The UI becomes a place to review
Time: 50 seconds.
This is a static capture before the demo, used to explain the interaction model. Point to Keep/Add/Remove and the actual approval controls. A proposal is not the saved agenda. The interface lets the person understand the change without reconstructing every tool call. Caption the capture as a local scripted-replay outcome, not live client evidence.
Transition: Review needs a meaningful decision, not a decorative confirmation.
Sources:
- https://github.com/Puppo/your-next-user-is-an-ai-agent/blob/8f6f7ebcf1a5ab2e18fee7ea00ba03c95dd35505/docs/runbook.md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Control is part of the interaction
Time: 55 seconds.
Relate this to familiar UI control and feedback. The tool can propose; the page owns the review flow. The production registry has no approve_agenda tool. A browser agent could still click the human control, so the presentation explicitly hands control to the person; this is not physical-human authentication. Approval validates that the proposal is still current. Rejection must leave the agenda unchanged.
Transition: The final answer needs evidence in the application state.
Sources:
- https://github.com/Puppo/your-next-user-is-an-ai-agent/blob/8f6f7ebcf1a5ab2e18fee7ea00ba03c95dd35505/src/agents/schemas.ts
- https://www.nngroup.com/articles/ten-usability-heuristics/
Visual: pause on the raised hand and give the human decision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“Done” needs evidence
Time: 55 seconds.
Separate intent from verified outcome. The demo checks all agenda pages, overlap and protected-selection counts, and persistence after reload. For recording information the app returns null rather than inventing an answer. Deterministic domain tests support these rules; fixture outcomes do not measure an external model’s reliability. Those distinctions belong in our definition of done.
Transition: What kind of web experience does this make possible?
Sources:
- https://github.com/Puppo/your-next-user-is-an-ai-agent/blob/8f6f7ebcf1a5ab2e18fee7ea00ba03c95dd35505/docs/runbook.md
- https://github.com/Puppo/your-next-user-is-an-ai-agent/blob/8f6f7ebcf1a5ab2e18fee7ea00ba03c95dd35505/docs/evaluation-report.md
Visual: emoji checklist of evidence, unknowns and saved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More ways in. One human goal.
Time: 40 seconds.
Offer a design thesis, not a guaranteed roadmap: people can switch between acting directly and delegating work while the page keeps the result understandable. The accumulated work on usability remains useful. The new design work includes describing capabilities, expressing constraints and creating a good handoff back to the person.
Transition: We have the whole model. Now stay in the app and exercise it.
Visual: generated person/agent illustration; describe coexistence rather than replacement.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One day, from request to saved agenda
Time: 50 seconds.
Preview the continuous demo sequence. Tell the audience that we will leave the deck once and come back only after the checks. Same application, same scenarios, same planning request. The final block includes the missing-recording question if the client responds within the time budget. Do not open the application yet; advance to the holding slide.
Transition: Advance once, then switch to the app for the entire block.
Sources:
- https://github.com/Puppo/your-next-user-is-an-ai-agent/blob/8f6f7ebcf1a5ab2e18fee7ea00ba03c95dd35505/docs/runbook.md
Visual: three emoji mark the continuous demo itinerary.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Demo · Plan my conference day
Time: 720 seconds.
ONE APPLICATION WINDOW: leave the slides here for the full twelve minutes. 0:00–1:30 browser UI search/details; 1:30–5:00 preserve planning, full diff, human approval and readback; 5:00–7:30 reject/revise; 7:30–9:00 conflict; 9:00–9:45 missing recordings; 9:45–12:00 final verification and reload. Reset scenarios explicitly inside the app; say when a reset starts a new test. Start the verify scenario only if the current state does not match its preconditions, and disclose its seeded state. Never claim a seeded reset persisted the earlier run. In preserve, verify and reload its approved state before resetting. Use a 20-second stall cutoff and announce Captured replay — scripted shared tools, no model inference. All fallback operations remain in the app. If the app is unavailable, disclose that and explain the intended outcome instead of presenting it as a live result. Return to slide 22 only when the whole block is complete. Full prompts and checks are in the runbook below.
Transition: Return once, to the conclusion on slide 22.
Sources:
- https://github.com/Puppo/your-next-user-is-an-ai-agent/blob/8f6f7ebcf1a5ab2e18fee7ea00ba03c95dd35505/docs/runbook.md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Design for intent. Keep people in control.
Time: 70 seconds.
Return from the app once. Tie each outcome to the opening story: studying the task gave us the constraints; explicit actions made delegation possible; review and feedback let us keep control. Mention only outcomes actually observed in the demo. If replay was used, name it again. Close with the title: your next user may be an agent, but the purpose of the product still belongs to a person.
Transition: Share the demo and source.
Visual: short emoji recap beside the final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Try the Conference Companion
Time: 25 seconds.
Share the existing application and repository QR links. Use the repository for implementation details during Q&amp;A.
Transition: Thank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end
Time: 20 seconds.
Use the shared closing slide. This ends the timed 30-minute talk.
Transition: Contacts and optional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byebye
Time: Optional / outside the main narrative.
Shared contacts.
Transition: Questions, then the closing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Takeaway: cover
Time: Optional / outside the main narrative.
Closing cover.
Transition: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alks.delpuppo.net/your-next-user-is-an-ai-agent" TargetMode="External"/><Relationship Id="rId13" Type="http://schemas.openxmlformats.org/officeDocument/2006/relationships/hyperlink" Target="https://talks.delpuppo.net/pdfs/your-next-user-is-an-ai-agent.pdf" TargetMode="External"/><Relationship Id="rId18" Type="http://schemas.openxmlformats.org/officeDocument/2006/relationships/hyperlink" Target="https://talks.delpuppo.net/pptx/your-next-user-is-an-ai-agent.pptx"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1-4.png"/><Relationship Id="rId5" Type="http://schemas.openxmlformats.org/officeDocument/2006/relationships/image" Target="../media/image-1-5.svg"/><Relationship Id="rId6" Type="http://schemas.openxmlformats.org/officeDocument/2006/relationships/image" Target="../media/image-1-6.png"/><Relationship Id="rId7" Type="http://schemas.openxmlformats.org/officeDocument/2006/relationships/image" Target="../media/image-1-7.svg"/><Relationship Id="rId9" Type="http://schemas.openxmlformats.org/officeDocument/2006/relationships/image" Target="../media/image-1-8.png"/><Relationship Id="rId10" Type="http://schemas.openxmlformats.org/officeDocument/2006/relationships/image" Target="../media/image-1-9.svg"/><Relationship Id="rId11" Type="http://schemas.openxmlformats.org/officeDocument/2006/relationships/image" Target="../media/image-1-10.png"/><Relationship Id="rId12" Type="http://schemas.openxmlformats.org/officeDocument/2006/relationships/image" Target="../media/image-1-11.svg"/><Relationship Id="rId14" Type="http://schemas.openxmlformats.org/officeDocument/2006/relationships/image" Target="../media/image-1-12.png"/><Relationship Id="rId15" Type="http://schemas.openxmlformats.org/officeDocument/2006/relationships/image" Target="../media/image-1-13.svg"/><Relationship Id="rId16" Type="http://schemas.openxmlformats.org/officeDocument/2006/relationships/image" Target="../media/image-1-14.png"/><Relationship Id="rId17" Type="http://schemas.openxmlformats.org/officeDocument/2006/relationships/image" Target="../media/image-1-15.svg"/><Relationship Id="rId19" Type="http://schemas.openxmlformats.org/officeDocument/2006/relationships/image" Target="../media/image-1-16.png"/><Relationship Id="rId20" Type="http://schemas.openxmlformats.org/officeDocument/2006/relationships/image" Target="../media/image-1-17.svg"/><Relationship Id="rId21" Type="http://schemas.openxmlformats.org/officeDocument/2006/relationships/slideLayout" Target="../slideLayouts/slideLayout1.xml"/><Relationship Id="rId2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nearform.com/" TargetMode="External"/><Relationship Id="rId4" Type="http://schemas.openxmlformats.org/officeDocument/2006/relationships/hyperlink" Target="https://developers.google.com/profile/u/108827659498805956148" TargetMode="External"/><Relationship Id="rId7" Type="http://schemas.openxmlformats.org/officeDocument/2006/relationships/hyperlink" Target="http://delpuppo.net/" TargetMode="External"/><Relationship Id="rId10" Type="http://schemas.openxmlformats.org/officeDocument/2006/relationships/hyperlink" Target="https://github.com/puppo" TargetMode="External"/><Relationship Id="rId13" Type="http://schemas.openxmlformats.org/officeDocument/2006/relationships/hyperlink" Target="https://twitter.com/puppo92" TargetMode="External"/><Relationship Id="rId16" Type="http://schemas.openxmlformats.org/officeDocument/2006/relationships/hyperlink" Target="https://linkedin.com/in/lucadelpuppo" TargetMode="External"/><Relationship Id="rId1" Type="http://schemas.openxmlformats.org/officeDocument/2006/relationships/image" Target="../media/image-2-1.png"/><Relationship Id="rId2"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svg"/><Relationship Id="rId8" Type="http://schemas.openxmlformats.org/officeDocument/2006/relationships/image" Target="../media/image-2-5.png"/><Relationship Id="rId9" Type="http://schemas.openxmlformats.org/officeDocument/2006/relationships/image" Target="../media/image-2-6.svg"/><Relationship Id="rId11" Type="http://schemas.openxmlformats.org/officeDocument/2006/relationships/image" Target="../media/image-2-7.png"/><Relationship Id="rId12" Type="http://schemas.openxmlformats.org/officeDocument/2006/relationships/image" Target="../media/image-2-8.svg"/><Relationship Id="rId14" Type="http://schemas.openxmlformats.org/officeDocument/2006/relationships/image" Target="../media/image-2-9.png"/><Relationship Id="rId15" Type="http://schemas.openxmlformats.org/officeDocument/2006/relationships/image" Target="../media/image-2-10.svg"/><Relationship Id="rId17" Type="http://schemas.openxmlformats.org/officeDocument/2006/relationships/image" Target="../media/image-2-11.png"/><Relationship Id="rId18" Type="http://schemas.openxmlformats.org/officeDocument/2006/relationships/image" Target="../media/image-2-12.svg"/><Relationship Id="rId19" Type="http://schemas.openxmlformats.org/officeDocument/2006/relationships/slideLayout" Target="../slideLayouts/slideLayout1.xml"/><Relationship Id="rId2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www.nearform.com/careers/" TargetMode="External"/><Relationship Id="rId1" Type="http://schemas.openxmlformats.org/officeDocument/2006/relationships/image" Target="../media/image-3-1.png"/><Relationship Id="rId2" Type="http://schemas.openxmlformats.org/officeDocument/2006/relationships/image" Target="../media/image-3-2.svg"/><Relationship Id="rId4" Type="http://schemas.openxmlformats.org/officeDocument/2006/relationships/image" Target="../media/image-3-3.png"/><Relationship Id="rId5" Type="http://schemas.openxmlformats.org/officeDocument/2006/relationships/image" Target="../media/image-3-4.svg"/><Relationship Id="rId6" Type="http://schemas.openxmlformats.org/officeDocument/2006/relationships/image" Target="../media/image-3-5.png"/><Relationship Id="rId7" Type="http://schemas.openxmlformats.org/officeDocument/2006/relationships/image" Target="../media/image-3-6.sv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sv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sv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sv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sv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sv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sv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sv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sv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sv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sv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sv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github.com/Puppo/your-next-user-is-an-ai-agent" TargetMode="External"/><Relationship Id="rId4" Type="http://schemas.openxmlformats.org/officeDocument/2006/relationships/hyperlink" Target="http://github.com/Puppo/your-next-user-is-an-ai-agent" TargetMode="External"/><Relationship Id="rId1" Type="http://schemas.openxmlformats.org/officeDocument/2006/relationships/image" Target="../media/image-23-1.png"/><Relationship Id="rId2" Type="http://schemas.openxmlformats.org/officeDocument/2006/relationships/image" Target="../media/image-23-2.svg"/><Relationship Id="rId5" Type="http://schemas.openxmlformats.org/officeDocument/2006/relationships/image" Target="../media/image-23-3.png"/><Relationship Id="rId6" Type="http://schemas.openxmlformats.org/officeDocument/2006/relationships/image" Target="../media/image-23-4.svg"/><Relationship Id="rId7" Type="http://schemas.openxmlformats.org/officeDocument/2006/relationships/image" Target="../media/image-23-5.png"/><Relationship Id="rId8" Type="http://schemas.openxmlformats.org/officeDocument/2006/relationships/image" Target="../media/image-23-6.sv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hyperlink" Target="https://twitter.com/puppo92" TargetMode="External"/><Relationship Id="rId3" Type="http://schemas.openxmlformats.org/officeDocument/2006/relationships/hyperlink" Target="mailto:luca@delpuppo.net" TargetMode="External"/><Relationship Id="rId1" Type="http://schemas.openxmlformats.org/officeDocument/2006/relationships/image" Target="../media/image-24-1.png"/><Relationship Id="rId4" Type="http://schemas.openxmlformats.org/officeDocument/2006/relationships/image" Target="../media/image-24-2.png"/><Relationship Id="rId5" Type="http://schemas.openxmlformats.org/officeDocument/2006/relationships/image" Target="../media/image-24-3.sv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s://nearform.com/" TargetMode="External"/><Relationship Id="rId4" Type="http://schemas.openxmlformats.org/officeDocument/2006/relationships/hyperlink" Target="https://developers.google.com/profile/u/108827659498805956148" TargetMode="External"/><Relationship Id="rId7" Type="http://schemas.openxmlformats.org/officeDocument/2006/relationships/hyperlink" Target="https://delpuppo.net/" TargetMode="External"/><Relationship Id="rId10" Type="http://schemas.openxmlformats.org/officeDocument/2006/relationships/hyperlink" Target="https://github.com/puppo" TargetMode="External"/><Relationship Id="rId13" Type="http://schemas.openxmlformats.org/officeDocument/2006/relationships/hyperlink" Target="https://twitter.com/puppo92" TargetMode="External"/><Relationship Id="rId16" Type="http://schemas.openxmlformats.org/officeDocument/2006/relationships/hyperlink" Target="https://linkedin.com/in/lucadelpuppo" TargetMode="External"/><Relationship Id="rId1" Type="http://schemas.openxmlformats.org/officeDocument/2006/relationships/image" Target="../media/image-25-1.png"/><Relationship Id="rId2" Type="http://schemas.openxmlformats.org/officeDocument/2006/relationships/image" Target="../media/image-25-2.png"/><Relationship Id="rId5" Type="http://schemas.openxmlformats.org/officeDocument/2006/relationships/image" Target="../media/image-25-3.png"/><Relationship Id="rId6" Type="http://schemas.openxmlformats.org/officeDocument/2006/relationships/image" Target="../media/image-25-4.svg"/><Relationship Id="rId8" Type="http://schemas.openxmlformats.org/officeDocument/2006/relationships/image" Target="../media/image-25-5.png"/><Relationship Id="rId9" Type="http://schemas.openxmlformats.org/officeDocument/2006/relationships/image" Target="../media/image-25-6.svg"/><Relationship Id="rId11" Type="http://schemas.openxmlformats.org/officeDocument/2006/relationships/image" Target="../media/image-25-7.png"/><Relationship Id="rId12" Type="http://schemas.openxmlformats.org/officeDocument/2006/relationships/image" Target="../media/image-25-8.svg"/><Relationship Id="rId14" Type="http://schemas.openxmlformats.org/officeDocument/2006/relationships/image" Target="../media/image-25-9.png"/><Relationship Id="rId15" Type="http://schemas.openxmlformats.org/officeDocument/2006/relationships/image" Target="../media/image-25-10.svg"/><Relationship Id="rId17" Type="http://schemas.openxmlformats.org/officeDocument/2006/relationships/image" Target="../media/image-25-11.png"/><Relationship Id="rId18" Type="http://schemas.openxmlformats.org/officeDocument/2006/relationships/image" Target="../media/image-25-12.svg"/><Relationship Id="rId19" Type="http://schemas.openxmlformats.org/officeDocument/2006/relationships/slideLayout" Target="../slideLayouts/slideLayout1.xml"/><Relationship Id="rId2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hyperlink" Target="https://talks.delpuppo.net/your-next-user-is-an-ai-agent" TargetMode="External"/><Relationship Id="rId13" Type="http://schemas.openxmlformats.org/officeDocument/2006/relationships/hyperlink" Target="https://talks.delpuppo.net/pdfs/your-next-user-is-an-ai-agent.pdf" TargetMode="External"/><Relationship Id="rId18" Type="http://schemas.openxmlformats.org/officeDocument/2006/relationships/hyperlink" Target="https://talks.delpuppo.net/pptx/your-next-user-is-an-ai-agent.pptx"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svg"/><Relationship Id="rId4" Type="http://schemas.openxmlformats.org/officeDocument/2006/relationships/image" Target="../media/image-26-4.png"/><Relationship Id="rId5" Type="http://schemas.openxmlformats.org/officeDocument/2006/relationships/image" Target="../media/image-26-5.svg"/><Relationship Id="rId6" Type="http://schemas.openxmlformats.org/officeDocument/2006/relationships/image" Target="../media/image-26-6.png"/><Relationship Id="rId7" Type="http://schemas.openxmlformats.org/officeDocument/2006/relationships/image" Target="../media/image-26-7.svg"/><Relationship Id="rId9" Type="http://schemas.openxmlformats.org/officeDocument/2006/relationships/image" Target="../media/image-26-8.png"/><Relationship Id="rId10" Type="http://schemas.openxmlformats.org/officeDocument/2006/relationships/image" Target="../media/image-26-9.svg"/><Relationship Id="rId11" Type="http://schemas.openxmlformats.org/officeDocument/2006/relationships/image" Target="../media/image-26-10.png"/><Relationship Id="rId12" Type="http://schemas.openxmlformats.org/officeDocument/2006/relationships/image" Target="../media/image-26-11.svg"/><Relationship Id="rId14" Type="http://schemas.openxmlformats.org/officeDocument/2006/relationships/image" Target="../media/image-26-12.png"/><Relationship Id="rId15" Type="http://schemas.openxmlformats.org/officeDocument/2006/relationships/image" Target="../media/image-26-13.svg"/><Relationship Id="rId16" Type="http://schemas.openxmlformats.org/officeDocument/2006/relationships/image" Target="../media/image-26-14.png"/><Relationship Id="rId17" Type="http://schemas.openxmlformats.org/officeDocument/2006/relationships/image" Target="../media/image-26-15.svg"/><Relationship Id="rId19" Type="http://schemas.openxmlformats.org/officeDocument/2006/relationships/image" Target="../media/image-26-16.png"/><Relationship Id="rId20" Type="http://schemas.openxmlformats.org/officeDocument/2006/relationships/image" Target="../media/image-26-17.svg"/><Relationship Id="rId21" Type="http://schemas.openxmlformats.org/officeDocument/2006/relationships/slideLayout" Target="../slideLayouts/slideLayout1.xml"/><Relationship Id="rId2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E38"/>
          </a:solidFill>
          <a:ln w="12700">
            <a:solidFill>
              <a:srgbClr val="000E38">
                <a:alpha val="0"/>
              </a:srgbClr>
            </a:solidFill>
            <a:prstDash val="solid"/>
          </a:ln>
        </p:spPr>
      </p:sp>
      <p:pic>
        <p:nvPicPr>
          <p:cNvPr id="4" name="img.freya@image.theme@cover__background" descr="preencoded.png">    </p:cNvPr>
          <p:cNvPicPr>
            <a:picLocks noChangeAspect="1"/>
          </p:cNvPicPr>
          <p:nvPr/>
        </p:nvPicPr>
        <p:blipFill>
          <a:blip r:embed="rId1"/>
          <a:stretch>
            <a:fillRect/>
          </a:stretch>
        </p:blipFill>
        <p:spPr>
          <a:xfrm>
            <a:off x="0" y="0"/>
            <a:ext cx="12192000" cy="6827520"/>
          </a:xfrm>
          <a:prstGeom prst="rect">
            <a:avLst/>
          </a:prstGeom>
        </p:spPr>
      </p:pic>
      <p:pic>
        <p:nvPicPr>
          <p:cNvPr id="5" name="svg.freya@svg.theme@cover__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487680"/>
            <a:ext cx="2438400" cy="487871"/>
          </a:xfrm>
          <a:prstGeom prst="rect">
            <a:avLst/>
          </a:prstGeom>
        </p:spPr>
      </p:pic>
      <p:sp>
        <p:nvSpPr>
          <p:cNvPr id="6" name="span"/>
          <p:cNvSpPr/>
          <p:nvPr/>
        </p:nvSpPr>
        <p:spPr>
          <a:xfrm>
            <a:off x="487680" y="2632424"/>
            <a:ext cx="4078224"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Your Next User</a:t>
            </a:r>
            <a:endParaRPr lang="en-US" sz="4536" dirty="0"/>
          </a:p>
        </p:txBody>
      </p:sp>
      <p:sp>
        <p:nvSpPr>
          <p:cNvPr id="7" name="span"/>
          <p:cNvSpPr/>
          <p:nvPr/>
        </p:nvSpPr>
        <p:spPr>
          <a:xfrm>
            <a:off x="487680" y="3424523"/>
            <a:ext cx="3730752"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Is an AI Agent</a:t>
            </a:r>
            <a:endParaRPr lang="en-US" sz="4536" dirty="0"/>
          </a:p>
        </p:txBody>
      </p:sp>
      <p:sp>
        <p:nvSpPr>
          <p:cNvPr id="8" name="span"/>
          <p:cNvSpPr/>
          <p:nvPr/>
        </p:nvSpPr>
        <p:spPr>
          <a:xfrm>
            <a:off x="487680" y="4381214"/>
            <a:ext cx="1981200"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Medium" pitchFamily="34" charset="0"/>
                <a:ea typeface="Inter Medium" pitchFamily="34" charset="-122"/>
                <a:cs typeface="Inter Medium" pitchFamily="34" charset="-120"/>
              </a:rPr>
              <a:t>Luca Del Puppo</a:t>
            </a:r>
            <a:endParaRPr lang="en-US" sz="2074" dirty="0"/>
          </a:p>
        </p:txBody>
      </p:sp>
      <p:sp>
        <p:nvSpPr>
          <p:cNvPr id="9" name="span"/>
          <p:cNvSpPr/>
          <p:nvPr/>
        </p:nvSpPr>
        <p:spPr>
          <a:xfrm>
            <a:off x="2633472" y="4381214"/>
            <a:ext cx="1292352"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Light" pitchFamily="34" charset="0"/>
                <a:ea typeface="Inter Light" pitchFamily="34" charset="-122"/>
                <a:cs typeface="Inter Light" pitchFamily="34" charset="-120"/>
              </a:rPr>
              <a:t>Nearform_</a:t>
            </a:r>
            <a:endParaRPr lang="en-US" sz="2074" dirty="0"/>
          </a:p>
        </p:txBody>
      </p:sp>
      <p:sp>
        <p:nvSpPr>
          <p:cNvPr id="10" name="svg.code.theme@cover__qrs__qr__code"/>
          <p:cNvSpPr/>
          <p:nvPr/>
        </p:nvSpPr>
        <p:spPr>
          <a:xfrm>
            <a:off x="658368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code.theme@cover__qrs__qr__code"/>
          <p:cNvSpPr/>
          <p:nvPr/>
        </p:nvSpPr>
        <p:spPr>
          <a:xfrm>
            <a:off x="853440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code.theme@cover__qrs__qr__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pic>
        <p:nvPicPr>
          <p:cNvPr id="13" name="svg.code.theme@cover__qrs__qr__code"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4640" y="548640"/>
            <a:ext cx="1097280" cy="1097280"/>
          </a:xfrm>
          <a:prstGeom prst="rect">
            <a:avLst/>
          </a:prstGeom>
        </p:spPr>
      </p:pic>
      <p:pic>
        <p:nvPicPr>
          <p:cNvPr id="14" name="svg.freya@svg.theme@icon.theme@cover__qrs__qr__imag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9168" y="963168"/>
            <a:ext cx="268224" cy="268224"/>
          </a:xfrm>
          <a:prstGeom prst="rect">
            <a:avLst/>
          </a:prstGeom>
        </p:spPr>
      </p:pic>
      <p:sp>
        <p:nvSpPr>
          <p:cNvPr id="15" name="a.theme@cover__qrs__qr__label">
            <a:hlinkClick r:id="rId8" tooltip=""/>
          </p:cNvPr>
          <p:cNvSpPr/>
          <p:nvPr/>
        </p:nvSpPr>
        <p:spPr>
          <a:xfrm>
            <a:off x="6748272" y="1810512"/>
            <a:ext cx="89001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6" name="svg.code.theme@cover__qrs__qr__code"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95360" y="548640"/>
            <a:ext cx="1097280" cy="1097280"/>
          </a:xfrm>
          <a:prstGeom prst="rect">
            <a:avLst/>
          </a:prstGeom>
        </p:spPr>
      </p:pic>
      <p:pic>
        <p:nvPicPr>
          <p:cNvPr id="17" name="svg.freya@svg.theme@icon.theme@cover__qrs__qr__imag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09888" y="978027"/>
            <a:ext cx="268224" cy="238411"/>
          </a:xfrm>
          <a:prstGeom prst="rect">
            <a:avLst/>
          </a:prstGeom>
        </p:spPr>
      </p:pic>
      <p:sp>
        <p:nvSpPr>
          <p:cNvPr id="18" name="a.theme@cover__qrs__qr__label">
            <a:hlinkClick r:id="rId13" tooltip=""/>
          </p:cNvPr>
          <p:cNvSpPr/>
          <p:nvPr/>
        </p:nvSpPr>
        <p:spPr>
          <a:xfrm>
            <a:off x="8577072" y="1810512"/>
            <a:ext cx="113385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pic>
        <p:nvPicPr>
          <p:cNvPr id="19" name="svg.code.theme@cover__qrs__qr__code"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46080" y="548640"/>
            <a:ext cx="1097280" cy="1097280"/>
          </a:xfrm>
          <a:prstGeom prst="rect">
            <a:avLst/>
          </a:prstGeom>
        </p:spPr>
      </p:pic>
      <p:pic>
        <p:nvPicPr>
          <p:cNvPr id="20" name="svg.freya@svg.theme@icon.theme@cover__qrs__qr__image" descr="preencoded.png">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960608" y="918496"/>
            <a:ext cx="268224" cy="357569"/>
          </a:xfrm>
          <a:prstGeom prst="rect">
            <a:avLst/>
          </a:prstGeom>
        </p:spPr>
      </p:pic>
      <p:sp>
        <p:nvSpPr>
          <p:cNvPr id="21" name="a.theme@cover__qrs__qr__label">
            <a:hlinkClick r:id="rId18" tooltip=""/>
          </p:cNvPr>
          <p:cNvSpPr/>
          <p:nvPr/>
        </p:nvSpPr>
        <p:spPr>
          <a:xfrm>
            <a:off x="10485120" y="1810512"/>
            <a:ext cx="1237488"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PPTX</a:t>
            </a:r>
            <a:endParaRPr lang="en-US" sz="1296" dirty="0"/>
          </a:p>
        </p:txBody>
      </p:sp>
      <p:pic>
        <p:nvPicPr>
          <p:cNvPr id="22" name="svg.freya@svg.theme@logo"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094720" y="5730240"/>
            <a:ext cx="609600" cy="609600"/>
          </a:xfrm>
          <a:prstGeom prst="rect">
            <a:avLst/>
          </a:prstGeom>
        </p:spPr>
      </p:pic>
      <p:sp>
        <p:nvSpPr>
          <p:cNvPr id="23"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heme@hello__title"/>
          <p:cNvSpPr/>
          <p:nvPr/>
        </p:nvSpPr>
        <p:spPr>
          <a:xfrm>
            <a:off x="487680" y="518160"/>
            <a:ext cx="172516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Hi 👋, I'm </a:t>
            </a:r>
            <a:endParaRPr lang="en-US" sz="3240" dirty="0"/>
          </a:p>
        </p:txBody>
      </p:sp>
      <p:sp>
        <p:nvSpPr>
          <p:cNvPr id="5" name="h1.theme@hello__title"/>
          <p:cNvSpPr/>
          <p:nvPr/>
        </p:nvSpPr>
        <p:spPr>
          <a:xfrm>
            <a:off x="3200400" y="518160"/>
            <a:ext cx="115824"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a:t>
            </a:r>
            <a:endParaRPr lang="en-US" sz="3240" dirty="0"/>
          </a:p>
        </p:txBody>
      </p:sp>
      <p:sp>
        <p:nvSpPr>
          <p:cNvPr id="6" name="span.theme@hello__title__name"/>
          <p:cNvSpPr/>
          <p:nvPr/>
        </p:nvSpPr>
        <p:spPr>
          <a:xfrm>
            <a:off x="2212848" y="518160"/>
            <a:ext cx="98755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ExtraBold" pitchFamily="34" charset="0"/>
                <a:ea typeface="Inter ExtraBold" pitchFamily="34" charset="-122"/>
                <a:cs typeface="Inter ExtraBold" pitchFamily="34" charset="-120"/>
              </a:rPr>
              <a:t>Luca</a:t>
            </a:r>
            <a:endParaRPr lang="en-US" sz="3240" dirty="0"/>
          </a:p>
        </p:txBody>
      </p:sp>
      <p:pic>
        <p:nvPicPr>
          <p:cNvPr id="7" name="img.freya@image.theme@hello__hobbies"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theme@hello__logo" descr="preencoded.png">    </p:cNvPr>
          <p:cNvPicPr>
            <a:picLocks noChangeAspect="1"/>
          </p:cNvPicPr>
          <p:nvPr/>
        </p:nvPicPr>
        <p:blipFill>
          <a:blip r:embed="rId2"/>
          <a:stretch>
            <a:fillRect/>
          </a:stretch>
        </p:blipFill>
        <p:spPr>
          <a:xfrm>
            <a:off x="2133600" y="1722787"/>
            <a:ext cx="1828800" cy="1828800"/>
          </a:xfrm>
          <a:prstGeom prst="rect">
            <a:avLst/>
          </a:prstGeom>
        </p:spPr>
      </p:pic>
      <p:sp>
        <p:nvSpPr>
          <p:cNvPr id="9" name="a.theme@hello__role__company">
            <a:hlinkClick r:id="rId3" tooltip=""/>
          </p:cNvPr>
          <p:cNvSpPr/>
          <p:nvPr/>
        </p:nvSpPr>
        <p:spPr>
          <a:xfrm>
            <a:off x="1578864" y="3731990"/>
            <a:ext cx="1036320"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Nearform_</a:t>
            </a:r>
            <a:endParaRPr lang="en-US" sz="1555" dirty="0"/>
          </a:p>
        </p:txBody>
      </p:sp>
      <p:sp>
        <p:nvSpPr>
          <p:cNvPr id="10" name="span.theme@hello__role__description"/>
          <p:cNvSpPr/>
          <p:nvPr/>
        </p:nvSpPr>
        <p:spPr>
          <a:xfrm>
            <a:off x="2798064" y="3731990"/>
            <a:ext cx="17129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AI Native Engineer</a:t>
            </a:r>
            <a:endParaRPr lang="en-US" sz="1555" dirty="0"/>
          </a:p>
        </p:txBody>
      </p:sp>
      <p:sp>
        <p:nvSpPr>
          <p:cNvPr id="11" name="a.theme@hello__role__company">
            <a:hlinkClick r:id="rId4" tooltip=""/>
          </p:cNvPr>
          <p:cNvSpPr/>
          <p:nvPr/>
        </p:nvSpPr>
        <p:spPr>
          <a:xfrm>
            <a:off x="2145792" y="4087463"/>
            <a:ext cx="408432"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GDE</a:t>
            </a:r>
            <a:endParaRPr lang="en-US" sz="1555" dirty="0"/>
          </a:p>
        </p:txBody>
      </p:sp>
      <p:sp>
        <p:nvSpPr>
          <p:cNvPr id="12" name="span.theme@hello__role__description"/>
          <p:cNvSpPr/>
          <p:nvPr/>
        </p:nvSpPr>
        <p:spPr>
          <a:xfrm>
            <a:off x="2798064" y="4087463"/>
            <a:ext cx="17190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Web Technologies</a:t>
            </a:r>
            <a:endParaRPr lang="en-US" sz="1555" dirty="0"/>
          </a:p>
        </p:txBody>
      </p:sp>
      <p:pic>
        <p:nvPicPr>
          <p:cNvPr id="13" name="svg.code.theme@item__qr.theme@item__qr--horizontal.theme@hello__social__qr"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7552" y="5321808"/>
            <a:ext cx="609600" cy="609600"/>
          </a:xfrm>
          <a:prstGeom prst="rect">
            <a:avLst/>
          </a:prstGeom>
        </p:spPr>
      </p:pic>
      <p:sp>
        <p:nvSpPr>
          <p:cNvPr id="14" name="a">
            <a:hlinkClick r:id="rId7" tooltip=""/>
          </p:cNvPr>
          <p:cNvSpPr/>
          <p:nvPr/>
        </p:nvSpPr>
        <p:spPr>
          <a:xfrm>
            <a:off x="707136" y="6144768"/>
            <a:ext cx="1170432" cy="219456"/>
          </a:xfrm>
          <a:prstGeom prst="rect">
            <a:avLst/>
          </a:prstGeom>
          <a:noFill/>
          <a:ln/>
        </p:spPr>
        <p:txBody>
          <a:bodyPr wrap="none" lIns="0" tIns="0" rIns="0" bIns="0" rtlCol="0" anchor="ctr"/>
          <a:lstStyle/>
          <a:p>
            <a:pPr indent="0" marL="0">
              <a:buNone/>
            </a:pPr>
            <a:r>
              <a:rPr lang="en-US" sz="1296" b="1" u="none" dirty="0">
                <a:solidFill>
                  <a:srgbClr val="166BFF"/>
                </a:solidFill>
                <a:latin typeface="Fira Code" pitchFamily="34" charset="0"/>
                <a:ea typeface="Fira Code" pitchFamily="34" charset="-122"/>
                <a:cs typeface="Fira Code" pitchFamily="34" charset="-120"/>
              </a:rPr>
              <a:t>delpuppo.net</a:t>
            </a:r>
            <a:endParaRPr lang="en-US" sz="1296" dirty="0"/>
          </a:p>
        </p:txBody>
      </p:sp>
      <p:pic>
        <p:nvPicPr>
          <p:cNvPr id="15" name="svg.freya@svg.theme@icon.theme@item__icon.theme@item__icon--horizontal.theme@hello__social__icon"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57984" y="5321808"/>
            <a:ext cx="609600" cy="609600"/>
          </a:xfrm>
          <a:prstGeom prst="rect">
            <a:avLst/>
          </a:prstGeom>
        </p:spPr>
      </p:pic>
      <p:sp>
        <p:nvSpPr>
          <p:cNvPr id="16" name="span">
            <a:hlinkClick r:id="rId10" tooltip=""/>
          </p:cNvPr>
          <p:cNvSpPr/>
          <p:nvPr/>
        </p:nvSpPr>
        <p:spPr>
          <a:xfrm>
            <a:off x="2264664" y="6150864"/>
            <a:ext cx="396240"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a:t>
            </a:r>
            <a:endParaRPr lang="en-US" sz="1037" dirty="0"/>
          </a:p>
        </p:txBody>
      </p:sp>
      <p:pic>
        <p:nvPicPr>
          <p:cNvPr id="17" name="svg.freya@svg.theme@icon.theme@item__icon.theme@item__icon--horizontal.theme@hello__social__icon"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28416" y="5321808"/>
            <a:ext cx="609600" cy="609600"/>
          </a:xfrm>
          <a:prstGeom prst="rect">
            <a:avLst/>
          </a:prstGeom>
        </p:spPr>
      </p:pic>
      <p:sp>
        <p:nvSpPr>
          <p:cNvPr id="18" name="span">
            <a:hlinkClick r:id="rId13" tooltip=""/>
          </p:cNvPr>
          <p:cNvSpPr/>
          <p:nvPr/>
        </p:nvSpPr>
        <p:spPr>
          <a:xfrm>
            <a:off x="3355848" y="6150864"/>
            <a:ext cx="55473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puppo92</a:t>
            </a:r>
            <a:endParaRPr lang="en-US" sz="1037" dirty="0"/>
          </a:p>
        </p:txBody>
      </p:sp>
      <p:pic>
        <p:nvPicPr>
          <p:cNvPr id="19" name="svg.freya@svg.theme@icon.theme@item__icon.theme@item__icon--horizontal.theme@hello__social__icon"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98848" y="5321808"/>
            <a:ext cx="609600" cy="609600"/>
          </a:xfrm>
          <a:prstGeom prst="rect">
            <a:avLst/>
          </a:prstGeom>
        </p:spPr>
      </p:pic>
      <p:sp>
        <p:nvSpPr>
          <p:cNvPr id="20" name="span">
            <a:hlinkClick r:id="rId16" tooltip=""/>
          </p:cNvPr>
          <p:cNvSpPr/>
          <p:nvPr/>
        </p:nvSpPr>
        <p:spPr>
          <a:xfrm>
            <a:off x="4328160" y="6150864"/>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lucadelpuppo</a:t>
            </a:r>
            <a:endParaRPr lang="en-US" sz="1037" dirty="0"/>
          </a:p>
        </p:txBody>
      </p:sp>
      <p:pic>
        <p:nvPicPr>
          <p:cNvPr id="21" name="svg.freya@svg.theme@logo"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94720" y="5730240"/>
            <a:ext cx="609600" cy="609600"/>
          </a:xfrm>
          <a:prstGeom prst="rect">
            <a:avLst/>
          </a:prstGeom>
        </p:spPr>
      </p:pic>
      <p:sp>
        <p:nvSpPr>
          <p:cNvPr id="2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nearform"/>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h4.theme@nearform__description"/>
          <p:cNvSpPr/>
          <p:nvPr/>
        </p:nvSpPr>
        <p:spPr>
          <a:xfrm>
            <a:off x="853440" y="749808"/>
            <a:ext cx="60655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We’re an independent team of engineers, designers and</a:t>
            </a:r>
            <a:endParaRPr lang="en-US" sz="1814" dirty="0"/>
          </a:p>
        </p:txBody>
      </p:sp>
      <p:sp>
        <p:nvSpPr>
          <p:cNvPr id="5" name="h4.theme@nearform__description"/>
          <p:cNvSpPr/>
          <p:nvPr/>
        </p:nvSpPr>
        <p:spPr>
          <a:xfrm>
            <a:off x="853440" y="1072420"/>
            <a:ext cx="5614416"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strategists who build digital solutions and enhanced</a:t>
            </a:r>
            <a:endParaRPr lang="en-US" sz="1814" dirty="0"/>
          </a:p>
        </p:txBody>
      </p:sp>
      <p:sp>
        <p:nvSpPr>
          <p:cNvPr id="6" name="h4.theme@nearform__description"/>
          <p:cNvSpPr/>
          <p:nvPr/>
        </p:nvSpPr>
        <p:spPr>
          <a:xfrm>
            <a:off x="853440" y="1395032"/>
            <a:ext cx="56083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capability at pace for ambitious enterprises seeking</a:t>
            </a:r>
            <a:endParaRPr lang="en-US" sz="1814" dirty="0"/>
          </a:p>
        </p:txBody>
      </p:sp>
      <p:sp>
        <p:nvSpPr>
          <p:cNvPr id="7" name="h4.theme@nearform__description"/>
          <p:cNvSpPr/>
          <p:nvPr/>
        </p:nvSpPr>
        <p:spPr>
          <a:xfrm>
            <a:off x="853440" y="1717643"/>
            <a:ext cx="285292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enduring business impact.</a:t>
            </a:r>
            <a:endParaRPr lang="en-US" sz="1814" dirty="0"/>
          </a:p>
        </p:txBody>
      </p:sp>
      <p:sp>
        <p:nvSpPr>
          <p:cNvPr id="8" name="dt.theme@nearform__stats__number"/>
          <p:cNvSpPr/>
          <p:nvPr/>
        </p:nvSpPr>
        <p:spPr>
          <a:xfrm>
            <a:off x="853440" y="2345055"/>
            <a:ext cx="359664"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10+</a:t>
            </a:r>
            <a:endParaRPr lang="en-US" sz="1685" dirty="0"/>
          </a:p>
        </p:txBody>
      </p:sp>
      <p:sp>
        <p:nvSpPr>
          <p:cNvPr id="9" name="dd.theme@nearform__stats__name"/>
          <p:cNvSpPr/>
          <p:nvPr/>
        </p:nvSpPr>
        <p:spPr>
          <a:xfrm>
            <a:off x="1463040" y="2345055"/>
            <a:ext cx="1712976"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Years experience</a:t>
            </a:r>
            <a:endParaRPr lang="en-US" sz="1685" dirty="0"/>
          </a:p>
        </p:txBody>
      </p:sp>
      <p:sp>
        <p:nvSpPr>
          <p:cNvPr id="10" name="dt.theme@nearform__stats__number"/>
          <p:cNvSpPr/>
          <p:nvPr/>
        </p:nvSpPr>
        <p:spPr>
          <a:xfrm>
            <a:off x="853440" y="2778728"/>
            <a:ext cx="548640"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400+</a:t>
            </a:r>
            <a:endParaRPr lang="en-US" sz="1685" dirty="0"/>
          </a:p>
        </p:txBody>
      </p:sp>
      <p:sp>
        <p:nvSpPr>
          <p:cNvPr id="11" name="dd.theme@nearform__stats__name"/>
          <p:cNvSpPr/>
          <p:nvPr/>
        </p:nvSpPr>
        <p:spPr>
          <a:xfrm>
            <a:off x="1463040" y="2778728"/>
            <a:ext cx="1261872"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Nearformers</a:t>
            </a:r>
            <a:endParaRPr lang="en-US" sz="1685" dirty="0"/>
          </a:p>
        </p:txBody>
      </p:sp>
      <p:sp>
        <p:nvSpPr>
          <p:cNvPr id="12" name="dt.theme@nearform__stats__number"/>
          <p:cNvSpPr/>
          <p:nvPr/>
        </p:nvSpPr>
        <p:spPr>
          <a:xfrm>
            <a:off x="853440" y="3212402"/>
            <a:ext cx="262128"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28</a:t>
            </a:r>
            <a:endParaRPr lang="en-US" sz="1685" dirty="0"/>
          </a:p>
        </p:txBody>
      </p:sp>
      <p:sp>
        <p:nvSpPr>
          <p:cNvPr id="13" name="dd.theme@nearform__stats__name"/>
          <p:cNvSpPr/>
          <p:nvPr/>
        </p:nvSpPr>
        <p:spPr>
          <a:xfrm>
            <a:off x="1463040" y="3212402"/>
            <a:ext cx="96316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Countries</a:t>
            </a:r>
            <a:endParaRPr lang="en-US" sz="1685" dirty="0"/>
          </a:p>
        </p:txBody>
      </p:sp>
      <p:sp>
        <p:nvSpPr>
          <p:cNvPr id="14" name="dt.theme@nearform__stats__number"/>
          <p:cNvSpPr/>
          <p:nvPr/>
        </p:nvSpPr>
        <p:spPr>
          <a:xfrm>
            <a:off x="3663696" y="2345055"/>
            <a:ext cx="524256"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700+</a:t>
            </a:r>
            <a:endParaRPr lang="en-US" sz="1685" dirty="0"/>
          </a:p>
        </p:txBody>
      </p:sp>
      <p:sp>
        <p:nvSpPr>
          <p:cNvPr id="15" name="dd.theme@nearform__stats__name"/>
          <p:cNvSpPr/>
          <p:nvPr/>
        </p:nvSpPr>
        <p:spPr>
          <a:xfrm>
            <a:off x="4273296" y="2345055"/>
            <a:ext cx="135940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Engagements</a:t>
            </a:r>
            <a:endParaRPr lang="en-US" sz="1685" dirty="0"/>
          </a:p>
        </p:txBody>
      </p:sp>
      <p:sp>
        <p:nvSpPr>
          <p:cNvPr id="16" name="dt.theme@nearform__stats__number"/>
          <p:cNvSpPr/>
          <p:nvPr/>
        </p:nvSpPr>
        <p:spPr>
          <a:xfrm>
            <a:off x="3663696" y="2778728"/>
            <a:ext cx="542544" cy="256032"/>
          </a:xfrm>
          <a:prstGeom prst="rect">
            <a:avLst/>
          </a:prstGeom>
          <a:noFill/>
          <a:ln/>
        </p:spPr>
        <p:txBody>
          <a:bodyPr wrap="none" lIns="0" tIns="0" rIns="0" bIns="0" rtlCol="0" anchor="ctr"/>
          <a:lstStyle/>
          <a:p>
            <a:pPr indent="0" marL="0">
              <a:buNone/>
            </a:pPr>
            <a:r>
              <a:rPr lang="en-US" sz="1685" u="none" dirty="0">
                <a:solidFill>
                  <a:srgbClr val="00E5A4"/>
                </a:solidFill>
                <a:latin typeface="Inter" pitchFamily="34" charset="0"/>
                <a:ea typeface="Inter" pitchFamily="34" charset="-122"/>
                <a:cs typeface="Inter" pitchFamily="34" charset="-120"/>
              </a:rPr>
              <a:t>380+</a:t>
            </a:r>
            <a:endParaRPr lang="en-US" sz="1685" dirty="0"/>
          </a:p>
        </p:txBody>
      </p:sp>
      <p:sp>
        <p:nvSpPr>
          <p:cNvPr id="17" name="dd.theme@nearform__stats__name"/>
          <p:cNvSpPr/>
          <p:nvPr/>
        </p:nvSpPr>
        <p:spPr>
          <a:xfrm>
            <a:off x="4273296" y="2778728"/>
            <a:ext cx="1085088"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Light" pitchFamily="34" charset="0"/>
                <a:ea typeface="Inter Light" pitchFamily="34" charset="-122"/>
                <a:cs typeface="Inter Light" pitchFamily="34" charset="-120"/>
              </a:rPr>
              <a:t>Customers</a:t>
            </a:r>
            <a:endParaRPr lang="en-US" sz="1685" dirty="0"/>
          </a:p>
        </p:txBody>
      </p:sp>
      <p:pic>
        <p:nvPicPr>
          <p:cNvPr id="18" name="svg.freya@svg.theme@nearform__globe"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917222"/>
            <a:ext cx="6461760" cy="3877247"/>
          </a:xfrm>
          <a:prstGeom prst="rect">
            <a:avLst/>
          </a:prstGeom>
        </p:spPr>
      </p:pic>
      <p:sp>
        <p:nvSpPr>
          <p:cNvPr id="19" name="h4.theme@nearform__open-source__title"/>
          <p:cNvSpPr/>
          <p:nvPr/>
        </p:nvSpPr>
        <p:spPr>
          <a:xfrm>
            <a:off x="7802880" y="755904"/>
            <a:ext cx="3742944"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Nearform’s commitment to Open Source</a:t>
            </a:r>
            <a:endParaRPr lang="en-US" sz="1555" dirty="0"/>
          </a:p>
        </p:txBody>
      </p:sp>
      <p:sp>
        <p:nvSpPr>
          <p:cNvPr id="20" name="div.theme@nearform__open-source__card"/>
          <p:cNvSpPr/>
          <p:nvPr/>
        </p:nvSpPr>
        <p:spPr>
          <a:xfrm>
            <a:off x="7802880" y="1125284"/>
            <a:ext cx="1097280" cy="1314926"/>
          </a:xfrm>
          <a:prstGeom prst="rect">
            <a:avLst/>
          </a:prstGeom>
          <a:solidFill>
            <a:srgbClr val="8950FF"/>
          </a:solidFill>
          <a:ln w="12700">
            <a:solidFill>
              <a:srgbClr val="8950FF">
                <a:alpha val="0"/>
              </a:srgbClr>
            </a:solidFill>
            <a:prstDash val="solid"/>
          </a:ln>
        </p:spPr>
      </p:sp>
      <p:sp>
        <p:nvSpPr>
          <p:cNvPr id="21" name="strong.theme@nearform__open-source__number"/>
          <p:cNvSpPr/>
          <p:nvPr/>
        </p:nvSpPr>
        <p:spPr>
          <a:xfrm>
            <a:off x="7924800" y="1289876"/>
            <a:ext cx="621792"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ExtraBold" pitchFamily="34" charset="0"/>
                <a:ea typeface="Inter ExtraBold" pitchFamily="34" charset="-122"/>
                <a:cs typeface="Inter ExtraBold" pitchFamily="34" charset="-120"/>
              </a:rPr>
              <a:t>15m+</a:t>
            </a:r>
            <a:endParaRPr lang="en-US" sz="1814" dirty="0"/>
          </a:p>
        </p:txBody>
      </p:sp>
      <p:sp>
        <p:nvSpPr>
          <p:cNvPr id="22" name="span.theme@nearform__open-source__name"/>
          <p:cNvSpPr/>
          <p:nvPr/>
        </p:nvSpPr>
        <p:spPr>
          <a:xfrm>
            <a:off x="7924800" y="1703927"/>
            <a:ext cx="609600" cy="140208"/>
          </a:xfrm>
          <a:prstGeom prst="rect">
            <a:avLst/>
          </a:prstGeom>
          <a:noFill/>
          <a:ln/>
        </p:spPr>
        <p:txBody>
          <a:bodyPr wrap="none" lIns="0" tIns="0" rIns="0" bIns="0" rtlCol="0" anchor="ctr"/>
          <a:lstStyle/>
          <a:p>
            <a:pPr indent="0" marL="0">
              <a:buNone/>
            </a:pPr>
            <a:r>
              <a:rPr lang="en-US" sz="907" u="none" dirty="0">
                <a:solidFill>
                  <a:srgbClr val="FFFFFF"/>
                </a:solidFill>
                <a:latin typeface="Inter" pitchFamily="34" charset="0"/>
                <a:ea typeface="Inter" pitchFamily="34" charset="-122"/>
                <a:cs typeface="Inter" pitchFamily="34" charset="-120"/>
              </a:rPr>
              <a:t>Downloads</a:t>
            </a:r>
            <a:endParaRPr lang="en-US" sz="907" dirty="0"/>
          </a:p>
        </p:txBody>
      </p:sp>
      <p:sp>
        <p:nvSpPr>
          <p:cNvPr id="23" name="p.theme@nearform__open-source__card.theme@nearform__open-source__description"/>
          <p:cNvSpPr/>
          <p:nvPr/>
        </p:nvSpPr>
        <p:spPr>
          <a:xfrm>
            <a:off x="8961120" y="1125284"/>
            <a:ext cx="2743200" cy="1314926"/>
          </a:xfrm>
          <a:prstGeom prst="rect">
            <a:avLst/>
          </a:prstGeom>
          <a:solidFill>
            <a:srgbClr val="8950FF"/>
          </a:solidFill>
          <a:ln w="12700">
            <a:solidFill>
              <a:srgbClr val="8950FF">
                <a:alpha val="0"/>
              </a:srgbClr>
            </a:solidFill>
            <a:prstDash val="solid"/>
          </a:ln>
        </p:spPr>
      </p:sp>
      <p:sp>
        <p:nvSpPr>
          <p:cNvPr id="24" name="p.theme@nearform__open-source__card.theme@nearform__open-source__description"/>
          <p:cNvSpPr/>
          <p:nvPr/>
        </p:nvSpPr>
        <p:spPr>
          <a:xfrm>
            <a:off x="9204960" y="1277684"/>
            <a:ext cx="157276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Over 15 million</a:t>
            </a:r>
            <a:endParaRPr lang="en-US" sz="1814" dirty="0"/>
          </a:p>
        </p:txBody>
      </p:sp>
      <p:sp>
        <p:nvSpPr>
          <p:cNvPr id="25" name="p.theme@nearform__open-source__card.theme@nearform__open-source__description"/>
          <p:cNvSpPr/>
          <p:nvPr/>
        </p:nvSpPr>
        <p:spPr>
          <a:xfrm>
            <a:off x="9204960" y="1577245"/>
            <a:ext cx="1853184"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downloads every</a:t>
            </a:r>
            <a:endParaRPr lang="en-US" sz="1814" dirty="0"/>
          </a:p>
        </p:txBody>
      </p:sp>
      <p:sp>
        <p:nvSpPr>
          <p:cNvPr id="26" name="p.theme@nearform__open-source__card.theme@nearform__open-source__description"/>
          <p:cNvSpPr/>
          <p:nvPr/>
        </p:nvSpPr>
        <p:spPr>
          <a:xfrm>
            <a:off x="9204960" y="1876806"/>
            <a:ext cx="5791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week</a:t>
            </a:r>
            <a:endParaRPr lang="en-US" sz="1814" dirty="0"/>
          </a:p>
        </p:txBody>
      </p:sp>
      <p:sp>
        <p:nvSpPr>
          <p:cNvPr id="27" name="div.theme@nearform__open-source__card"/>
          <p:cNvSpPr/>
          <p:nvPr/>
        </p:nvSpPr>
        <p:spPr>
          <a:xfrm>
            <a:off x="7802880" y="2501170"/>
            <a:ext cx="1097280" cy="1314926"/>
          </a:xfrm>
          <a:prstGeom prst="rect">
            <a:avLst/>
          </a:prstGeom>
          <a:solidFill>
            <a:srgbClr val="A173FF"/>
          </a:solidFill>
          <a:ln w="12700">
            <a:solidFill>
              <a:srgbClr val="A173FF">
                <a:alpha val="0"/>
              </a:srgbClr>
            </a:solidFill>
            <a:prstDash val="solid"/>
          </a:ln>
        </p:spPr>
      </p:sp>
      <p:sp>
        <p:nvSpPr>
          <p:cNvPr id="28" name="strong.theme@nearform__open-source__number"/>
          <p:cNvSpPr/>
          <p:nvPr/>
        </p:nvSpPr>
        <p:spPr>
          <a:xfrm>
            <a:off x="7924800" y="2665762"/>
            <a:ext cx="786384"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ExtraBold" pitchFamily="34" charset="0"/>
                <a:ea typeface="Inter ExtraBold" pitchFamily="34" charset="-122"/>
                <a:cs typeface="Inter ExtraBold" pitchFamily="34" charset="-120"/>
              </a:rPr>
              <a:t>1192k+</a:t>
            </a:r>
            <a:endParaRPr lang="en-US" sz="1814" dirty="0"/>
          </a:p>
        </p:txBody>
      </p:sp>
      <p:sp>
        <p:nvSpPr>
          <p:cNvPr id="29" name="span.theme@nearform__open-source__name"/>
          <p:cNvSpPr/>
          <p:nvPr/>
        </p:nvSpPr>
        <p:spPr>
          <a:xfrm>
            <a:off x="7924800" y="3079814"/>
            <a:ext cx="731520" cy="140208"/>
          </a:xfrm>
          <a:prstGeom prst="rect">
            <a:avLst/>
          </a:prstGeom>
          <a:noFill/>
          <a:ln/>
        </p:spPr>
        <p:txBody>
          <a:bodyPr wrap="none" lIns="0" tIns="0" rIns="0" bIns="0" rtlCol="0" anchor="ctr"/>
          <a:lstStyle/>
          <a:p>
            <a:pPr indent="0" marL="0">
              <a:buNone/>
            </a:pPr>
            <a:r>
              <a:rPr lang="en-US" sz="907" u="none" dirty="0">
                <a:solidFill>
                  <a:srgbClr val="FFFFFF"/>
                </a:solidFill>
                <a:latin typeface="Inter" pitchFamily="34" charset="0"/>
                <a:ea typeface="Inter" pitchFamily="34" charset="-122"/>
                <a:cs typeface="Inter" pitchFamily="34" charset="-120"/>
              </a:rPr>
              <a:t>Contributions</a:t>
            </a:r>
            <a:endParaRPr lang="en-US" sz="907" dirty="0"/>
          </a:p>
        </p:txBody>
      </p:sp>
      <p:sp>
        <p:nvSpPr>
          <p:cNvPr id="30" name="p.theme@nearform__open-source__card.theme@nearform__open-source__description"/>
          <p:cNvSpPr/>
          <p:nvPr/>
        </p:nvSpPr>
        <p:spPr>
          <a:xfrm>
            <a:off x="8961120" y="2501170"/>
            <a:ext cx="2743200" cy="1314926"/>
          </a:xfrm>
          <a:prstGeom prst="rect">
            <a:avLst/>
          </a:prstGeom>
          <a:solidFill>
            <a:srgbClr val="A173FF"/>
          </a:solidFill>
          <a:ln w="12700">
            <a:solidFill>
              <a:srgbClr val="A173FF">
                <a:alpha val="0"/>
              </a:srgbClr>
            </a:solidFill>
            <a:prstDash val="solid"/>
          </a:ln>
        </p:spPr>
      </p:sp>
      <p:sp>
        <p:nvSpPr>
          <p:cNvPr id="31" name="p.theme@nearform__open-source__card.theme@nearform__open-source__description"/>
          <p:cNvSpPr/>
          <p:nvPr/>
        </p:nvSpPr>
        <p:spPr>
          <a:xfrm>
            <a:off x="9204960" y="2653570"/>
            <a:ext cx="1493520"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Thousands of</a:t>
            </a:r>
            <a:endParaRPr lang="en-US" sz="1814" dirty="0"/>
          </a:p>
        </p:txBody>
      </p:sp>
      <p:sp>
        <p:nvSpPr>
          <p:cNvPr id="32" name="p.theme@nearform__open-source__card.theme@nearform__open-source__description"/>
          <p:cNvSpPr/>
          <p:nvPr/>
        </p:nvSpPr>
        <p:spPr>
          <a:xfrm>
            <a:off x="9204960" y="2953131"/>
            <a:ext cx="2090928"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contributions every</a:t>
            </a:r>
            <a:endParaRPr lang="en-US" sz="1814" dirty="0"/>
          </a:p>
        </p:txBody>
      </p:sp>
      <p:sp>
        <p:nvSpPr>
          <p:cNvPr id="33" name="p.theme@nearform__open-source__card.theme@nearform__open-source__description"/>
          <p:cNvSpPr/>
          <p:nvPr/>
        </p:nvSpPr>
        <p:spPr>
          <a:xfrm>
            <a:off x="9204960" y="3252692"/>
            <a:ext cx="469392" cy="280416"/>
          </a:xfrm>
          <a:prstGeom prst="rect">
            <a:avLst/>
          </a:prstGeom>
          <a:noFill/>
          <a:ln/>
        </p:spPr>
        <p:txBody>
          <a:bodyPr wrap="none" lIns="0" tIns="0" rIns="0" bIns="0" rtlCol="0" anchor="ctr"/>
          <a:lstStyle/>
          <a:p>
            <a:pPr indent="0" marL="0">
              <a:buNone/>
            </a:pPr>
            <a:r>
              <a:rPr lang="en-US" sz="1814" u="none" dirty="0">
                <a:solidFill>
                  <a:srgbClr val="FFFFFF"/>
                </a:solidFill>
                <a:latin typeface="Inter" pitchFamily="34" charset="0"/>
                <a:ea typeface="Inter" pitchFamily="34" charset="-122"/>
                <a:cs typeface="Inter" pitchFamily="34" charset="-120"/>
              </a:rPr>
              <a:t>year</a:t>
            </a:r>
            <a:endParaRPr lang="en-US" sz="1814" dirty="0"/>
          </a:p>
        </p:txBody>
      </p:sp>
      <p:sp>
        <p:nvSpPr>
          <p:cNvPr id="34" name="div.theme@nearform__open-source__card"/>
          <p:cNvSpPr/>
          <p:nvPr/>
        </p:nvSpPr>
        <p:spPr>
          <a:xfrm>
            <a:off x="7802880" y="3877056"/>
            <a:ext cx="1097280" cy="1314926"/>
          </a:xfrm>
          <a:prstGeom prst="rect">
            <a:avLst/>
          </a:prstGeom>
          <a:solidFill>
            <a:srgbClr val="DDCAFF"/>
          </a:solidFill>
          <a:ln w="12700">
            <a:solidFill>
              <a:srgbClr val="DDCAFF">
                <a:alpha val="0"/>
              </a:srgbClr>
            </a:solidFill>
            <a:prstDash val="solid"/>
          </a:ln>
        </p:spPr>
      </p:sp>
      <p:sp>
        <p:nvSpPr>
          <p:cNvPr id="35" name="strong.theme@nearform__open-source__number"/>
          <p:cNvSpPr/>
          <p:nvPr/>
        </p:nvSpPr>
        <p:spPr>
          <a:xfrm>
            <a:off x="7924800" y="4041648"/>
            <a:ext cx="566928"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ExtraBold" pitchFamily="34" charset="0"/>
                <a:ea typeface="Inter ExtraBold" pitchFamily="34" charset="-122"/>
                <a:cs typeface="Inter ExtraBold" pitchFamily="34" charset="-120"/>
              </a:rPr>
              <a:t>166+</a:t>
            </a:r>
            <a:endParaRPr lang="en-US" sz="1814" dirty="0"/>
          </a:p>
        </p:txBody>
      </p:sp>
      <p:sp>
        <p:nvSpPr>
          <p:cNvPr id="36" name="span.theme@nearform__open-source__name"/>
          <p:cNvSpPr/>
          <p:nvPr/>
        </p:nvSpPr>
        <p:spPr>
          <a:xfrm>
            <a:off x="7924800" y="4455700"/>
            <a:ext cx="536448" cy="140208"/>
          </a:xfrm>
          <a:prstGeom prst="rect">
            <a:avLst/>
          </a:prstGeom>
          <a:noFill/>
          <a:ln/>
        </p:spPr>
        <p:txBody>
          <a:bodyPr wrap="none" lIns="0" tIns="0" rIns="0" bIns="0" rtlCol="0" anchor="ctr"/>
          <a:lstStyle/>
          <a:p>
            <a:pPr indent="0" marL="0">
              <a:buNone/>
            </a:pPr>
            <a:r>
              <a:rPr lang="en-US" sz="907" u="none" dirty="0">
                <a:solidFill>
                  <a:srgbClr val="000E38"/>
                </a:solidFill>
                <a:latin typeface="Inter" pitchFamily="34" charset="0"/>
                <a:ea typeface="Inter" pitchFamily="34" charset="-122"/>
                <a:cs typeface="Inter" pitchFamily="34" charset="-120"/>
              </a:rPr>
              <a:t>Packages</a:t>
            </a:r>
            <a:endParaRPr lang="en-US" sz="907" dirty="0"/>
          </a:p>
        </p:txBody>
      </p:sp>
      <p:sp>
        <p:nvSpPr>
          <p:cNvPr id="37" name="p.theme@nearform__open-source__card.theme@nearform__open-source__description"/>
          <p:cNvSpPr/>
          <p:nvPr/>
        </p:nvSpPr>
        <p:spPr>
          <a:xfrm>
            <a:off x="8961120" y="3877056"/>
            <a:ext cx="2743200" cy="1314926"/>
          </a:xfrm>
          <a:prstGeom prst="rect">
            <a:avLst/>
          </a:prstGeom>
          <a:solidFill>
            <a:srgbClr val="DDCAFF"/>
          </a:solidFill>
          <a:ln w="12700">
            <a:solidFill>
              <a:srgbClr val="DDCAFF">
                <a:alpha val="0"/>
              </a:srgbClr>
            </a:solidFill>
            <a:prstDash val="solid"/>
          </a:ln>
        </p:spPr>
      </p:sp>
      <p:sp>
        <p:nvSpPr>
          <p:cNvPr id="38" name="p.theme@nearform__open-source__card.theme@nearform__open-source__description"/>
          <p:cNvSpPr/>
          <p:nvPr/>
        </p:nvSpPr>
        <p:spPr>
          <a:xfrm>
            <a:off x="9204960" y="4029456"/>
            <a:ext cx="1975104"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We maintain many</a:t>
            </a:r>
            <a:endParaRPr lang="en-US" sz="1814" dirty="0"/>
          </a:p>
        </p:txBody>
      </p:sp>
      <p:sp>
        <p:nvSpPr>
          <p:cNvPr id="39" name="p.theme@nearform__open-source__card.theme@nearform__open-source__description"/>
          <p:cNvSpPr/>
          <p:nvPr/>
        </p:nvSpPr>
        <p:spPr>
          <a:xfrm>
            <a:off x="9204960" y="4329017"/>
            <a:ext cx="1944624"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popular packages</a:t>
            </a:r>
            <a:endParaRPr lang="en-US" sz="1814" dirty="0"/>
          </a:p>
        </p:txBody>
      </p:sp>
      <p:sp>
        <p:nvSpPr>
          <p:cNvPr id="40" name="p.theme@nearform__open-source__card.theme@nearform__open-source__description"/>
          <p:cNvSpPr/>
          <p:nvPr/>
        </p:nvSpPr>
        <p:spPr>
          <a:xfrm>
            <a:off x="9204960" y="4628579"/>
            <a:ext cx="1987296" cy="280416"/>
          </a:xfrm>
          <a:prstGeom prst="rect">
            <a:avLst/>
          </a:prstGeom>
          <a:noFill/>
          <a:ln/>
        </p:spPr>
        <p:txBody>
          <a:bodyPr wrap="none" lIns="0" tIns="0" rIns="0" bIns="0" rtlCol="0" anchor="ctr"/>
          <a:lstStyle/>
          <a:p>
            <a:pPr indent="0" marL="0">
              <a:buNone/>
            </a:pPr>
            <a:r>
              <a:rPr lang="en-US" sz="1814" u="none" dirty="0">
                <a:solidFill>
                  <a:srgbClr val="000E38"/>
                </a:solidFill>
                <a:latin typeface="Inter" pitchFamily="34" charset="0"/>
                <a:ea typeface="Inter" pitchFamily="34" charset="-122"/>
                <a:cs typeface="Inter" pitchFamily="34" charset="-120"/>
              </a:rPr>
              <a:t>for the community</a:t>
            </a:r>
            <a:endParaRPr lang="en-US" sz="1814" dirty="0"/>
          </a:p>
        </p:txBody>
      </p:sp>
      <p:sp>
        <p:nvSpPr>
          <p:cNvPr id="41" name="p.theme@nearform__hiring"/>
          <p:cNvSpPr/>
          <p:nvPr/>
        </p:nvSpPr>
        <p:spPr>
          <a:xfrm>
            <a:off x="7802880" y="5332286"/>
            <a:ext cx="1322832" cy="256032"/>
          </a:xfrm>
          <a:prstGeom prst="rect">
            <a:avLst/>
          </a:prstGeom>
          <a:noFill/>
          <a:ln/>
        </p:spPr>
        <p:txBody>
          <a:bodyPr wrap="none" lIns="0" tIns="0" rIns="0" bIns="0" rtlCol="0" anchor="ctr"/>
          <a:lstStyle/>
          <a:p>
            <a:pPr indent="0" marL="0">
              <a:buNone/>
            </a:pPr>
            <a:r>
              <a:rPr lang="en-US" sz="1685" u="none" dirty="0">
                <a:solidFill>
                  <a:srgbClr val="FFFFFF"/>
                </a:solidFill>
                <a:latin typeface="Inter" pitchFamily="34" charset="0"/>
                <a:ea typeface="Inter" pitchFamily="34" charset="-122"/>
                <a:cs typeface="Inter" pitchFamily="34" charset="-120"/>
              </a:rPr>
              <a:t>We’re hiring! </a:t>
            </a:r>
            <a:endParaRPr lang="en-US" sz="1685" dirty="0"/>
          </a:p>
        </p:txBody>
      </p:sp>
      <p:sp>
        <p:nvSpPr>
          <p:cNvPr id="42" name="a">
            <a:hlinkClick r:id="rId3" tooltip=""/>
          </p:cNvPr>
          <p:cNvSpPr/>
          <p:nvPr/>
        </p:nvSpPr>
        <p:spPr>
          <a:xfrm>
            <a:off x="9125712" y="5332286"/>
            <a:ext cx="2377440" cy="256032"/>
          </a:xfrm>
          <a:prstGeom prst="rect">
            <a:avLst/>
          </a:prstGeom>
          <a:noFill/>
          <a:ln/>
        </p:spPr>
        <p:txBody>
          <a:bodyPr wrap="none" lIns="0" tIns="0" rIns="0" bIns="0" rtlCol="0" anchor="ctr"/>
          <a:lstStyle/>
          <a:p>
            <a:pPr indent="0" marL="0">
              <a:buNone/>
            </a:pPr>
            <a:r>
              <a:rPr lang="en-US" sz="1685" b="1" u="sng" dirty="0">
                <a:solidFill>
                  <a:srgbClr val="FFFFFF"/>
                </a:solidFill>
                <a:latin typeface="Inter" pitchFamily="34" charset="0"/>
                <a:ea typeface="Inter" pitchFamily="34" charset="-122"/>
                <a:cs typeface="Inter" pitchFamily="34" charset="-120"/>
              </a:rPr>
              <a:t>nearform.com/careers</a:t>
            </a:r>
            <a:endParaRPr lang="en-US" sz="1685" dirty="0"/>
          </a:p>
        </p:txBody>
      </p:sp>
      <p:pic>
        <p:nvPicPr>
          <p:cNvPr id="43" name="svg.freya@svg.theme@nearform__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3440" y="5754434"/>
            <a:ext cx="2316480" cy="463487"/>
          </a:xfrm>
          <a:prstGeom prst="rect">
            <a:avLst/>
          </a:prstGeom>
        </p:spPr>
      </p:pic>
      <p:pic>
        <p:nvPicPr>
          <p:cNvPr id="44" name="svg.freya@svg.theme@logo"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94720" y="5730240"/>
            <a:ext cx="609600" cy="609600"/>
          </a:xfrm>
          <a:prstGeom prst="rect">
            <a:avLst/>
          </a:prstGeom>
        </p:spPr>
      </p:pic>
      <p:sp>
        <p:nvSpPr>
          <p:cNvPr id="4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alk@diagram"/>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73824"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We learned to meet people halfway</a:t>
            </a:r>
            <a:endParaRPr lang="en-US" sz="3240" dirty="0"/>
          </a:p>
        </p:txBody>
      </p:sp>
      <p:pic>
        <p:nvPicPr>
          <p:cNvPr id="5" name="img.freya@image.theme@default__image.theme@default__image--no-content.talk@diagram-image" descr="preencoded.png">    </p:cNvPr>
          <p:cNvPicPr>
            <a:picLocks noChangeAspect="1"/>
          </p:cNvPicPr>
          <p:nvPr/>
        </p:nvPicPr>
        <p:blipFill>
          <a:blip r:embed="rId1"/>
          <a:stretch>
            <a:fillRect/>
          </a:stretch>
        </p:blipFill>
        <p:spPr>
          <a:xfrm>
            <a:off x="1219200" y="1806893"/>
            <a:ext cx="9753600" cy="426720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half.talk@illustrated"/>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500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A screen starts with a</a:t>
            </a:r>
            <a:endParaRPr lang="en-US" sz="3240" dirty="0"/>
          </a:p>
        </p:txBody>
      </p:sp>
      <p:sp>
        <p:nvSpPr>
          <p:cNvPr id="5" name="span"/>
          <p:cNvSpPr/>
          <p:nvPr/>
        </p:nvSpPr>
        <p:spPr>
          <a:xfrm>
            <a:off x="487680" y="1083945"/>
            <a:ext cx="1377696"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person</a:t>
            </a:r>
            <a:endParaRPr lang="en-US" sz="3240" dirty="0"/>
          </a:p>
        </p:txBody>
      </p:sp>
      <p:sp>
        <p:nvSpPr>
          <p:cNvPr id="6" name="div.theme@half__image"/>
          <p:cNvSpPr/>
          <p:nvPr/>
        </p:nvSpPr>
        <p:spPr>
          <a:xfrm>
            <a:off x="6096000" y="0"/>
            <a:ext cx="6096000" cy="6827520"/>
          </a:xfrm>
          <a:prstGeom prst="rect">
            <a:avLst/>
          </a:prstGeom>
          <a:solidFill>
            <a:srgbClr val="F5F2ED"/>
          </a:solidFill>
          <a:ln w="12700">
            <a:solidFill>
              <a:srgbClr val="F5F2ED">
                <a:alpha val="0"/>
              </a:srgbClr>
            </a:solidFill>
            <a:prstDash val="solid"/>
          </a:ln>
        </p:spPr>
      </p:sp>
      <p:pic>
        <p:nvPicPr>
          <p:cNvPr id="7" name="div.theme@half__image" descr="preencoded.png">    </p:cNvPr>
          <p:cNvPicPr>
            <a:picLocks noChangeAspect="1"/>
          </p:cNvPicPr>
          <p:nvPr/>
        </p:nvPicPr>
        <p:blipFill>
          <a:blip r:embed="rId1"/>
          <a:stretch>
            <a:fillRect/>
          </a:stretch>
        </p:blipFill>
        <p:spPr>
          <a:xfrm>
            <a:off x="6096000" y="1381760"/>
            <a:ext cx="6096000" cy="4064000"/>
          </a:xfrm>
          <a:prstGeom prst="rect">
            <a:avLst/>
          </a:prstGeom>
        </p:spPr>
      </p:pic>
      <p:sp>
        <p:nvSpPr>
          <p:cNvPr id="8" name="span"/>
          <p:cNvSpPr/>
          <p:nvPr/>
        </p:nvSpPr>
        <p:spPr>
          <a:xfrm>
            <a:off x="487680" y="2125218"/>
            <a:ext cx="19994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Observe the task.</a:t>
            </a:r>
            <a:endParaRPr lang="en-US" sz="1944" dirty="0"/>
          </a:p>
        </p:txBody>
      </p:sp>
      <p:sp>
        <p:nvSpPr>
          <p:cNvPr id="9" name="span"/>
          <p:cNvSpPr/>
          <p:nvPr/>
        </p:nvSpPr>
        <p:spPr>
          <a:xfrm>
            <a:off x="487680" y="2958465"/>
            <a:ext cx="23286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Listen to the person.</a:t>
            </a:r>
            <a:endParaRPr lang="en-US" sz="1944" dirty="0"/>
          </a:p>
        </p:txBody>
      </p:sp>
      <p:sp>
        <p:nvSpPr>
          <p:cNvPr id="10" name="span"/>
          <p:cNvSpPr/>
          <p:nvPr/>
        </p:nvSpPr>
        <p:spPr>
          <a:xfrm>
            <a:off x="487680" y="3791712"/>
            <a:ext cx="19507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Try the interface.</a:t>
            </a:r>
            <a:endParaRPr lang="en-US" sz="1944" dirty="0"/>
          </a:p>
        </p:txBody>
      </p:sp>
      <p:pic>
        <p:nvPicPr>
          <p:cNvPr id="11"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1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4827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Good UI makes the next step clear</a:t>
            </a:r>
            <a:endParaRPr lang="en-US" sz="3240" dirty="0"/>
          </a:p>
        </p:txBody>
      </p:sp>
      <p:pic>
        <p:nvPicPr>
          <p:cNvPr id="5" name="img.freya@image.theme@item__image.talk@emoji" descr="preencoded.png">    </p:cNvPr>
          <p:cNvPicPr>
            <a:picLocks noChangeAspect="1"/>
          </p:cNvPicPr>
          <p:nvPr/>
        </p:nvPicPr>
        <p:blipFill>
          <a:blip r:embed="rId1"/>
          <a:stretch>
            <a:fillRect/>
          </a:stretch>
        </p:blipFill>
        <p:spPr>
          <a:xfrm>
            <a:off x="487680" y="1567434"/>
            <a:ext cx="731520" cy="731520"/>
          </a:xfrm>
          <a:prstGeom prst="rect">
            <a:avLst/>
          </a:prstGeom>
        </p:spPr>
      </p:pic>
      <p:sp>
        <p:nvSpPr>
          <p:cNvPr id="6" name="span"/>
          <p:cNvSpPr/>
          <p:nvPr/>
        </p:nvSpPr>
        <p:spPr>
          <a:xfrm>
            <a:off x="1463040" y="1571625"/>
            <a:ext cx="11887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Recognize</a:t>
            </a:r>
            <a:endParaRPr lang="en-US" sz="1814" dirty="0"/>
          </a:p>
        </p:txBody>
      </p:sp>
      <p:sp>
        <p:nvSpPr>
          <p:cNvPr id="7" name="span"/>
          <p:cNvSpPr/>
          <p:nvPr/>
        </p:nvSpPr>
        <p:spPr>
          <a:xfrm>
            <a:off x="1463040" y="1898999"/>
            <a:ext cx="33162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Labels explain the available actions.</a:t>
            </a:r>
            <a:endParaRPr lang="en-US" sz="1555" dirty="0"/>
          </a:p>
        </p:txBody>
      </p:sp>
      <p:pic>
        <p:nvPicPr>
          <p:cNvPr id="8" name="img.freya@image.theme@item__image.talk@emoji" descr="preencoded.png">    </p:cNvPr>
          <p:cNvPicPr>
            <a:picLocks noChangeAspect="1"/>
          </p:cNvPicPr>
          <p:nvPr/>
        </p:nvPicPr>
        <p:blipFill>
          <a:blip r:embed="rId2"/>
          <a:stretch>
            <a:fillRect/>
          </a:stretch>
        </p:blipFill>
        <p:spPr>
          <a:xfrm>
            <a:off x="487680" y="2508123"/>
            <a:ext cx="731520" cy="731520"/>
          </a:xfrm>
          <a:prstGeom prst="rect">
            <a:avLst/>
          </a:prstGeom>
        </p:spPr>
      </p:pic>
      <p:sp>
        <p:nvSpPr>
          <p:cNvPr id="9" name="span"/>
          <p:cNvSpPr/>
          <p:nvPr/>
        </p:nvSpPr>
        <p:spPr>
          <a:xfrm>
            <a:off x="1463040" y="2512314"/>
            <a:ext cx="13350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Understand</a:t>
            </a:r>
            <a:endParaRPr lang="en-US" sz="1814" dirty="0"/>
          </a:p>
        </p:txBody>
      </p:sp>
      <p:sp>
        <p:nvSpPr>
          <p:cNvPr id="10" name="span"/>
          <p:cNvSpPr/>
          <p:nvPr/>
        </p:nvSpPr>
        <p:spPr>
          <a:xfrm>
            <a:off x="1463040" y="2839688"/>
            <a:ext cx="29748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Feedback shows what changed.</a:t>
            </a:r>
            <a:endParaRPr lang="en-US" sz="1555" dirty="0"/>
          </a:p>
        </p:txBody>
      </p:sp>
      <p:pic>
        <p:nvPicPr>
          <p:cNvPr id="11" name="img.freya@image.theme@item__image.talk@emoji" descr="preencoded.png">    </p:cNvPr>
          <p:cNvPicPr>
            <a:picLocks noChangeAspect="1"/>
          </p:cNvPicPr>
          <p:nvPr/>
        </p:nvPicPr>
        <p:blipFill>
          <a:blip r:embed="rId3"/>
          <a:stretch>
            <a:fillRect/>
          </a:stretch>
        </p:blipFill>
        <p:spPr>
          <a:xfrm>
            <a:off x="487680" y="3448812"/>
            <a:ext cx="731520" cy="731520"/>
          </a:xfrm>
          <a:prstGeom prst="rect">
            <a:avLst/>
          </a:prstGeom>
        </p:spPr>
      </p:pic>
      <p:sp>
        <p:nvSpPr>
          <p:cNvPr id="12" name="span"/>
          <p:cNvSpPr/>
          <p:nvPr/>
        </p:nvSpPr>
        <p:spPr>
          <a:xfrm>
            <a:off x="1463040" y="3453003"/>
            <a:ext cx="9265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Recover</a:t>
            </a:r>
            <a:endParaRPr lang="en-US" sz="1814" dirty="0"/>
          </a:p>
        </p:txBody>
      </p:sp>
      <p:sp>
        <p:nvSpPr>
          <p:cNvPr id="13" name="span"/>
          <p:cNvSpPr/>
          <p:nvPr/>
        </p:nvSpPr>
        <p:spPr>
          <a:xfrm>
            <a:off x="1463040" y="3780377"/>
            <a:ext cx="29748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clear way to cancel or correct.</a:t>
            </a:r>
            <a:endParaRPr lang="en-US" sz="1555" dirty="0"/>
          </a:p>
        </p:txBody>
      </p:sp>
      <p:pic>
        <p:nvPicPr>
          <p:cNvPr id="14" name="svg.freya@svg.theme@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94720" y="5730240"/>
            <a:ext cx="609600" cy="609600"/>
          </a:xfrm>
          <a:prstGeom prst="rect">
            <a:avLst/>
          </a:prstGeom>
        </p:spPr>
      </p:pic>
      <p:sp>
        <p:nvSpPr>
          <p:cNvPr id="1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alk@captur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39444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A good UI still asks me to do the work</a:t>
            </a:r>
            <a:endParaRPr lang="en-US" sz="3240" dirty="0"/>
          </a:p>
        </p:txBody>
      </p:sp>
      <p:sp>
        <p:nvSpPr>
          <p:cNvPr id="5" name="span.talk@eyebrow"/>
          <p:cNvSpPr/>
          <p:nvPr/>
        </p:nvSpPr>
        <p:spPr>
          <a:xfrm>
            <a:off x="487680" y="1638681"/>
            <a:ext cx="749808"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Conference</a:t>
            </a:r>
            <a:endParaRPr lang="en-US" sz="1069" dirty="0"/>
          </a:p>
        </p:txBody>
      </p:sp>
      <p:sp>
        <p:nvSpPr>
          <p:cNvPr id="6" name="span.talk@eyebrow"/>
          <p:cNvSpPr/>
          <p:nvPr/>
        </p:nvSpPr>
        <p:spPr>
          <a:xfrm>
            <a:off x="1274064" y="1638681"/>
            <a:ext cx="737616"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Companion</a:t>
            </a:r>
            <a:endParaRPr lang="en-US" sz="1069" dirty="0"/>
          </a:p>
        </p:txBody>
      </p:sp>
      <p:sp>
        <p:nvSpPr>
          <p:cNvPr id="7" name="span.talk@eyebrow"/>
          <p:cNvSpPr/>
          <p:nvPr/>
        </p:nvSpPr>
        <p:spPr>
          <a:xfrm>
            <a:off x="2048256" y="1638681"/>
            <a:ext cx="42672"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a:t>
            </a:r>
            <a:endParaRPr lang="en-US" sz="1069" dirty="0"/>
          </a:p>
        </p:txBody>
      </p:sp>
      <p:sp>
        <p:nvSpPr>
          <p:cNvPr id="8" name="span.talk@eyebrow"/>
          <p:cNvSpPr/>
          <p:nvPr/>
        </p:nvSpPr>
        <p:spPr>
          <a:xfrm>
            <a:off x="2127504" y="1638681"/>
            <a:ext cx="530352"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DevFest</a:t>
            </a:r>
            <a:endParaRPr lang="en-US" sz="1069" dirty="0"/>
          </a:p>
        </p:txBody>
      </p:sp>
      <p:sp>
        <p:nvSpPr>
          <p:cNvPr id="9" name="span.talk@eyebrow"/>
          <p:cNvSpPr/>
          <p:nvPr/>
        </p:nvSpPr>
        <p:spPr>
          <a:xfrm>
            <a:off x="2694432" y="1638681"/>
            <a:ext cx="518160"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Venezia</a:t>
            </a:r>
            <a:endParaRPr lang="en-US" sz="1069" dirty="0"/>
          </a:p>
        </p:txBody>
      </p:sp>
      <p:sp>
        <p:nvSpPr>
          <p:cNvPr id="10" name="span.talk@eyebrow"/>
          <p:cNvSpPr/>
          <p:nvPr/>
        </p:nvSpPr>
        <p:spPr>
          <a:xfrm>
            <a:off x="3249168" y="1638681"/>
            <a:ext cx="341376"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2026</a:t>
            </a:r>
            <a:endParaRPr lang="en-US" sz="1069" dirty="0"/>
          </a:p>
        </p:txBody>
      </p:sp>
      <p:sp>
        <p:nvSpPr>
          <p:cNvPr id="11" name="span.talk@eyebrow"/>
          <p:cNvSpPr/>
          <p:nvPr/>
        </p:nvSpPr>
        <p:spPr>
          <a:xfrm>
            <a:off x="3627120" y="1638681"/>
            <a:ext cx="42672"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a:t>
            </a:r>
            <a:endParaRPr lang="en-US" sz="1069" dirty="0"/>
          </a:p>
        </p:txBody>
      </p:sp>
      <p:sp>
        <p:nvSpPr>
          <p:cNvPr id="12" name="span.talk@eyebrow"/>
          <p:cNvSpPr/>
          <p:nvPr/>
        </p:nvSpPr>
        <p:spPr>
          <a:xfrm>
            <a:off x="3706368" y="1638681"/>
            <a:ext cx="597408"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snapshot</a:t>
            </a:r>
            <a:endParaRPr lang="en-US" sz="1069" dirty="0"/>
          </a:p>
        </p:txBody>
      </p:sp>
      <p:sp>
        <p:nvSpPr>
          <p:cNvPr id="13" name="span.talk@eyebrow"/>
          <p:cNvSpPr/>
          <p:nvPr/>
        </p:nvSpPr>
        <p:spPr>
          <a:xfrm>
            <a:off x="4340352" y="1638681"/>
            <a:ext cx="140208"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12</a:t>
            </a:r>
            <a:endParaRPr lang="en-US" sz="1069" dirty="0"/>
          </a:p>
        </p:txBody>
      </p:sp>
      <p:sp>
        <p:nvSpPr>
          <p:cNvPr id="14" name="span.talk@eyebrow"/>
          <p:cNvSpPr/>
          <p:nvPr/>
        </p:nvSpPr>
        <p:spPr>
          <a:xfrm>
            <a:off x="4517136" y="1638681"/>
            <a:ext cx="231648"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Oct</a:t>
            </a:r>
            <a:endParaRPr lang="en-US" sz="1069" dirty="0"/>
          </a:p>
        </p:txBody>
      </p:sp>
      <p:sp>
        <p:nvSpPr>
          <p:cNvPr id="15" name="span.talk@eyebrow"/>
          <p:cNvSpPr/>
          <p:nvPr/>
        </p:nvSpPr>
        <p:spPr>
          <a:xfrm>
            <a:off x="4785360" y="1638681"/>
            <a:ext cx="341376" cy="164592"/>
          </a:xfrm>
          <a:prstGeom prst="rect">
            <a:avLst/>
          </a:prstGeom>
          <a:noFill/>
          <a:ln/>
        </p:spPr>
        <p:txBody>
          <a:bodyPr wrap="none" lIns="0" tIns="0" rIns="0" bIns="0" rtlCol="0" anchor="ctr"/>
          <a:lstStyle/>
          <a:p>
            <a:pPr indent="0" marL="0">
              <a:buNone/>
            </a:pPr>
            <a:r>
              <a:rPr lang="en-US" sz="1069" u="none" dirty="0">
                <a:solidFill>
                  <a:srgbClr val="526288"/>
                </a:solidFill>
                <a:latin typeface="Inter Medium" pitchFamily="34" charset="0"/>
                <a:ea typeface="Inter Medium" pitchFamily="34" charset="-122"/>
                <a:cs typeface="Inter Medium" pitchFamily="34" charset="-120"/>
              </a:rPr>
              <a:t>2026</a:t>
            </a:r>
            <a:endParaRPr lang="en-US" sz="1069" dirty="0"/>
          </a:p>
        </p:txBody>
      </p:sp>
      <p:pic>
        <p:nvPicPr>
          <p:cNvPr id="16" name="img.freya@image.theme@default__image.theme@default__image--with-content.talk@screenshot" descr="preencoded.png">    </p:cNvPr>
          <p:cNvPicPr>
            <a:picLocks noChangeAspect="1"/>
          </p:cNvPicPr>
          <p:nvPr/>
        </p:nvPicPr>
        <p:blipFill>
          <a:blip r:embed="rId1"/>
          <a:stretch>
            <a:fillRect/>
          </a:stretch>
        </p:blipFill>
        <p:spPr>
          <a:xfrm>
            <a:off x="3462528" y="2540699"/>
            <a:ext cx="5266944" cy="3657600"/>
          </a:xfrm>
          <a:prstGeom prst="rect">
            <a:avLst/>
          </a:prstGeom>
        </p:spPr>
      </p:pic>
      <p:pic>
        <p:nvPicPr>
          <p:cNvPr id="17"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18"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quote.theme@quote--dark"/>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span"/>
          <p:cNvSpPr/>
          <p:nvPr/>
        </p:nvSpPr>
        <p:spPr>
          <a:xfrm>
            <a:off x="487680" y="518160"/>
            <a:ext cx="6193536" cy="493776"/>
          </a:xfrm>
          <a:prstGeom prst="rect">
            <a:avLst/>
          </a:prstGeom>
          <a:noFill/>
          <a:ln/>
        </p:spPr>
        <p:txBody>
          <a:bodyPr wrap="none" lIns="0" tIns="0" rIns="0" bIns="0" rtlCol="0" anchor="ctr"/>
          <a:lstStyle/>
          <a:p>
            <a:pPr indent="0" marL="0">
              <a:buNone/>
            </a:pPr>
            <a:r>
              <a:rPr lang="en-US" sz="3240" u="none" dirty="0">
                <a:solidFill>
                  <a:srgbClr val="FFFFFF"/>
                </a:solidFill>
                <a:latin typeface="Inter Medium" pitchFamily="34" charset="0"/>
                <a:ea typeface="Inter Medium" pitchFamily="34" charset="-122"/>
                <a:cs typeface="Inter Medium" pitchFamily="34" charset="-120"/>
              </a:rPr>
              <a:t>The goal behind all those clicks</a:t>
            </a:r>
            <a:endParaRPr lang="en-US" sz="3240" dirty="0"/>
          </a:p>
        </p:txBody>
      </p:sp>
      <p:sp>
        <p:nvSpPr>
          <p:cNvPr id="5" name="span.theme@quote__quote__sentence.theme@quote__quote__sentence--dark"/>
          <p:cNvSpPr/>
          <p:nvPr/>
        </p:nvSpPr>
        <p:spPr>
          <a:xfrm>
            <a:off x="487680" y="2422684"/>
            <a:ext cx="8412480" cy="493776"/>
          </a:xfrm>
          <a:prstGeom prst="rect">
            <a:avLst/>
          </a:prstGeom>
          <a:noFill/>
          <a:ln/>
        </p:spPr>
        <p:txBody>
          <a:bodyPr wrap="none" lIns="0" tIns="0" rIns="0" bIns="0" rtlCol="0" anchor="ctr"/>
          <a:lstStyle/>
          <a:p>
            <a:pPr indent="0" marL="0">
              <a:buNone/>
            </a:pPr>
            <a:r>
              <a:rPr lang="en-US" sz="3240" u="none" dirty="0">
                <a:solidFill>
                  <a:srgbClr val="FFFFFF"/>
                </a:solidFill>
                <a:latin typeface="Bitter" pitchFamily="34" charset="0"/>
                <a:ea typeface="Bitter" pitchFamily="34" charset="-122"/>
                <a:cs typeface="Bitter" pitchFamily="34" charset="-120"/>
              </a:rPr>
              <a:t>“Help me plan my day at this conference. I’m</a:t>
            </a:r>
            <a:endParaRPr lang="en-US" sz="3240" dirty="0"/>
          </a:p>
        </p:txBody>
      </p:sp>
      <p:sp>
        <p:nvSpPr>
          <p:cNvPr id="6" name="span.theme@quote__quote__sentence.theme@quote__quote__sentence--dark"/>
          <p:cNvSpPr/>
          <p:nvPr/>
        </p:nvSpPr>
        <p:spPr>
          <a:xfrm>
            <a:off x="487680" y="2988469"/>
            <a:ext cx="8491728" cy="493776"/>
          </a:xfrm>
          <a:prstGeom prst="rect">
            <a:avLst/>
          </a:prstGeom>
          <a:noFill/>
          <a:ln/>
        </p:spPr>
        <p:txBody>
          <a:bodyPr wrap="none" lIns="0" tIns="0" rIns="0" bIns="0" rtlCol="0" anchor="ctr"/>
          <a:lstStyle/>
          <a:p>
            <a:pPr indent="0" marL="0">
              <a:buNone/>
            </a:pPr>
            <a:r>
              <a:rPr lang="en-US" sz="3240" u="none" dirty="0">
                <a:solidFill>
                  <a:srgbClr val="FFFFFF"/>
                </a:solidFill>
                <a:latin typeface="Bitter" pitchFamily="34" charset="0"/>
                <a:ea typeface="Bitter" pitchFamily="34" charset="-122"/>
                <a:cs typeface="Bitter" pitchFamily="34" charset="-120"/>
              </a:rPr>
              <a:t>interested in web development and AI. Avoid</a:t>
            </a:r>
            <a:endParaRPr lang="en-US" sz="3240" dirty="0"/>
          </a:p>
        </p:txBody>
      </p:sp>
      <p:sp>
        <p:nvSpPr>
          <p:cNvPr id="7" name="span.theme@quote__quote__sentence.theme@quote__quote__sentence--dark"/>
          <p:cNvSpPr/>
          <p:nvPr/>
        </p:nvSpPr>
        <p:spPr>
          <a:xfrm>
            <a:off x="487680" y="3554254"/>
            <a:ext cx="9028176" cy="493776"/>
          </a:xfrm>
          <a:prstGeom prst="rect">
            <a:avLst/>
          </a:prstGeom>
          <a:noFill/>
          <a:ln/>
        </p:spPr>
        <p:txBody>
          <a:bodyPr wrap="none" lIns="0" tIns="0" rIns="0" bIns="0" rtlCol="0" anchor="ctr"/>
          <a:lstStyle/>
          <a:p>
            <a:pPr indent="0" marL="0">
              <a:buNone/>
            </a:pPr>
            <a:r>
              <a:rPr lang="en-US" sz="3240" u="none" dirty="0">
                <a:solidFill>
                  <a:srgbClr val="FFFFFF"/>
                </a:solidFill>
                <a:latin typeface="Bitter" pitchFamily="34" charset="0"/>
                <a:ea typeface="Bitter" pitchFamily="34" charset="-122"/>
                <a:cs typeface="Bitter" pitchFamily="34" charset="-120"/>
              </a:rPr>
              <a:t>overlapping sessions, preserve the sessions I’ve</a:t>
            </a:r>
            <a:endParaRPr lang="en-US" sz="3240" dirty="0"/>
          </a:p>
        </p:txBody>
      </p:sp>
      <p:sp>
        <p:nvSpPr>
          <p:cNvPr id="8" name="span.theme@quote__quote__sentence.theme@quote__quote__sentence--dark"/>
          <p:cNvSpPr/>
          <p:nvPr/>
        </p:nvSpPr>
        <p:spPr>
          <a:xfrm>
            <a:off x="487680" y="4120039"/>
            <a:ext cx="8369808" cy="493776"/>
          </a:xfrm>
          <a:prstGeom prst="rect">
            <a:avLst/>
          </a:prstGeom>
          <a:noFill/>
          <a:ln/>
        </p:spPr>
        <p:txBody>
          <a:bodyPr wrap="none" lIns="0" tIns="0" rIns="0" bIns="0" rtlCol="0" anchor="ctr"/>
          <a:lstStyle/>
          <a:p>
            <a:pPr indent="0" marL="0">
              <a:buNone/>
            </a:pPr>
            <a:r>
              <a:rPr lang="en-US" sz="3240" u="none" dirty="0">
                <a:solidFill>
                  <a:srgbClr val="FFFFFF"/>
                </a:solidFill>
                <a:latin typeface="Bitter" pitchFamily="34" charset="0"/>
                <a:ea typeface="Bitter" pitchFamily="34" charset="-122"/>
                <a:cs typeface="Bitter" pitchFamily="34" charset="-120"/>
              </a:rPr>
              <a:t>already selected, and explain the trade-offs.”</a:t>
            </a:r>
            <a:endParaRPr lang="en-US" sz="3240" dirty="0"/>
          </a:p>
        </p:txBody>
      </p:sp>
      <p:sp>
        <p:nvSpPr>
          <p:cNvPr id="9" name="strong.theme@quote__quote__author.theme@quote__quote__author--dark"/>
          <p:cNvSpPr/>
          <p:nvPr/>
        </p:nvSpPr>
        <p:spPr>
          <a:xfrm>
            <a:off x="487680" y="4673632"/>
            <a:ext cx="1554480" cy="298704"/>
          </a:xfrm>
          <a:prstGeom prst="rect">
            <a:avLst/>
          </a:prstGeom>
          <a:noFill/>
          <a:ln/>
        </p:spPr>
        <p:txBody>
          <a:bodyPr wrap="none" lIns="0" tIns="0" rIns="0" bIns="0" rtlCol="0" anchor="ctr"/>
          <a:lstStyle/>
          <a:p>
            <a:pPr indent="0" marL="0">
              <a:buNone/>
            </a:pPr>
            <a:r>
              <a:rPr lang="en-US" sz="1944" u="none" dirty="0">
                <a:solidFill>
                  <a:srgbClr val="00E5A4"/>
                </a:solidFill>
                <a:latin typeface="Inter" pitchFamily="34" charset="0"/>
                <a:ea typeface="Inter" pitchFamily="34" charset="-122"/>
                <a:cs typeface="Inter" pitchFamily="34" charset="-120"/>
              </a:rPr>
              <a:t>The attendee</a:t>
            </a:r>
            <a:endParaRPr lang="en-US" sz="1944" dirty="0"/>
          </a:p>
        </p:txBody>
      </p:sp>
      <p:pic>
        <p:nvPicPr>
          <p:cNvPr id="10" name="svg.freya@svg.theme@logo"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94720" y="5730240"/>
            <a:ext cx="609600" cy="609600"/>
          </a:xfrm>
          <a:prstGeom prst="rect">
            <a:avLst/>
          </a:prstGeom>
        </p:spPr>
      </p:pic>
      <p:sp>
        <p:nvSpPr>
          <p:cNvPr id="11"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separator.theme@separator--no-image.talk@stage-dark"/>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span"/>
          <p:cNvSpPr/>
          <p:nvPr/>
        </p:nvSpPr>
        <p:spPr>
          <a:xfrm>
            <a:off x="487680" y="2654046"/>
            <a:ext cx="4992624" cy="652272"/>
          </a:xfrm>
          <a:prstGeom prst="rect">
            <a:avLst/>
          </a:prstGeom>
          <a:noFill/>
          <a:ln/>
        </p:spPr>
        <p:txBody>
          <a:bodyPr wrap="none" lIns="0" tIns="0" rIns="0" bIns="0" rtlCol="0" anchor="ctr"/>
          <a:lstStyle/>
          <a:p>
            <a:pPr indent="0" marL="0">
              <a:buNone/>
            </a:pPr>
            <a:r>
              <a:rPr lang="en-US" sz="4277" u="none" dirty="0">
                <a:solidFill>
                  <a:srgbClr val="FFFFFF"/>
                </a:solidFill>
                <a:latin typeface="Inter Light" pitchFamily="34" charset="0"/>
                <a:ea typeface="Inter Light" pitchFamily="34" charset="-122"/>
                <a:cs typeface="Inter Light" pitchFamily="34" charset="-120"/>
              </a:rPr>
              <a:t>From steps to intent</a:t>
            </a:r>
            <a:endParaRPr lang="en-US" sz="4277" dirty="0"/>
          </a:p>
        </p:txBody>
      </p:sp>
      <p:sp>
        <p:nvSpPr>
          <p:cNvPr id="5" name="span"/>
          <p:cNvSpPr/>
          <p:nvPr/>
        </p:nvSpPr>
        <p:spPr>
          <a:xfrm>
            <a:off x="487680" y="3876294"/>
            <a:ext cx="74980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“Show</a:t>
            </a:r>
            <a:endParaRPr lang="en-US" sz="1944" dirty="0"/>
          </a:p>
        </p:txBody>
      </p:sp>
      <p:sp>
        <p:nvSpPr>
          <p:cNvPr id="6" name="span"/>
          <p:cNvSpPr/>
          <p:nvPr/>
        </p:nvSpPr>
        <p:spPr>
          <a:xfrm>
            <a:off x="1304544" y="3876294"/>
            <a:ext cx="35356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me</a:t>
            </a:r>
            <a:endParaRPr lang="en-US" sz="1944" dirty="0"/>
          </a:p>
        </p:txBody>
      </p:sp>
      <p:sp>
        <p:nvSpPr>
          <p:cNvPr id="7" name="span"/>
          <p:cNvSpPr/>
          <p:nvPr/>
        </p:nvSpPr>
        <p:spPr>
          <a:xfrm>
            <a:off x="1725168" y="3876294"/>
            <a:ext cx="3596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2151888" y="3876294"/>
            <a:ext cx="102412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controls”</a:t>
            </a:r>
            <a:endParaRPr lang="en-US" sz="1944" dirty="0"/>
          </a:p>
        </p:txBody>
      </p:sp>
      <p:sp>
        <p:nvSpPr>
          <p:cNvPr id="9" name="span"/>
          <p:cNvSpPr/>
          <p:nvPr/>
        </p:nvSpPr>
        <p:spPr>
          <a:xfrm>
            <a:off x="3243072" y="3876294"/>
            <a:ext cx="2377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0" name="span"/>
          <p:cNvSpPr/>
          <p:nvPr/>
        </p:nvSpPr>
        <p:spPr>
          <a:xfrm>
            <a:off x="3547872" y="3876294"/>
            <a:ext cx="62788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“Help</a:t>
            </a:r>
            <a:endParaRPr lang="en-US" sz="1944" dirty="0"/>
          </a:p>
        </p:txBody>
      </p:sp>
      <p:sp>
        <p:nvSpPr>
          <p:cNvPr id="11" name="span"/>
          <p:cNvSpPr/>
          <p:nvPr/>
        </p:nvSpPr>
        <p:spPr>
          <a:xfrm>
            <a:off x="4242816" y="3876294"/>
            <a:ext cx="35356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me</a:t>
            </a:r>
            <a:endParaRPr lang="en-US" sz="1944" dirty="0"/>
          </a:p>
        </p:txBody>
      </p:sp>
      <p:sp>
        <p:nvSpPr>
          <p:cNvPr id="12" name="span"/>
          <p:cNvSpPr/>
          <p:nvPr/>
        </p:nvSpPr>
        <p:spPr>
          <a:xfrm>
            <a:off x="4663440" y="3876294"/>
            <a:ext cx="6461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reach</a:t>
            </a:r>
            <a:endParaRPr lang="en-US" sz="1944" dirty="0"/>
          </a:p>
        </p:txBody>
      </p:sp>
      <p:sp>
        <p:nvSpPr>
          <p:cNvPr id="13" name="span"/>
          <p:cNvSpPr/>
          <p:nvPr/>
        </p:nvSpPr>
        <p:spPr>
          <a:xfrm>
            <a:off x="5376672" y="3876294"/>
            <a:ext cx="40233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this</a:t>
            </a:r>
            <a:endParaRPr lang="en-US" sz="1944" dirty="0"/>
          </a:p>
        </p:txBody>
      </p:sp>
      <p:sp>
        <p:nvSpPr>
          <p:cNvPr id="14" name="span"/>
          <p:cNvSpPr/>
          <p:nvPr/>
        </p:nvSpPr>
        <p:spPr>
          <a:xfrm>
            <a:off x="5846064" y="3876294"/>
            <a:ext cx="11033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outcome”</a:t>
            </a:r>
            <a:endParaRPr lang="en-US" sz="1944" dirty="0"/>
          </a:p>
        </p:txBody>
      </p:sp>
      <p:pic>
        <p:nvPicPr>
          <p:cNvPr id="15" name="svg.freya@svg.theme@logo"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94720" y="5730240"/>
            <a:ext cx="609600" cy="609600"/>
          </a:xfrm>
          <a:prstGeom prst="rect">
            <a:avLst/>
          </a:prstGeom>
        </p:spPr>
      </p:pic>
      <p:sp>
        <p:nvSpPr>
          <p:cNvPr id="16"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alk@diagram"/>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7032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An agent needs a feedback loop</a:t>
            </a:r>
            <a:endParaRPr lang="en-US" sz="3240" dirty="0"/>
          </a:p>
        </p:txBody>
      </p:sp>
      <p:pic>
        <p:nvPicPr>
          <p:cNvPr id="5" name="img.freya@image.theme@default__image.theme@default__image--no-content.talk@diagram-image" descr="preencoded.png">    </p:cNvPr>
          <p:cNvPicPr>
            <a:picLocks noChangeAspect="1"/>
          </p:cNvPicPr>
          <p:nvPr/>
        </p:nvPicPr>
        <p:blipFill>
          <a:blip r:embed="rId1"/>
          <a:stretch>
            <a:fillRect/>
          </a:stretch>
        </p:blipFill>
        <p:spPr>
          <a:xfrm>
            <a:off x="1219200" y="1806893"/>
            <a:ext cx="9753600" cy="426720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alk@diagram"/>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6176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An agent can arrive from outside</a:t>
            </a:r>
            <a:endParaRPr lang="en-US" sz="3240" dirty="0"/>
          </a:p>
        </p:txBody>
      </p:sp>
      <p:pic>
        <p:nvPicPr>
          <p:cNvPr id="5" name="img.freya@image.theme@default__image.theme@default__image--no-content.talk@diagram-image" descr="preencoded.png">    </p:cNvPr>
          <p:cNvPicPr>
            <a:picLocks noChangeAspect="1"/>
          </p:cNvPicPr>
          <p:nvPr/>
        </p:nvPicPr>
        <p:blipFill>
          <a:blip r:embed="rId1"/>
          <a:stretch>
            <a:fillRect/>
          </a:stretch>
        </p:blipFill>
        <p:spPr>
          <a:xfrm>
            <a:off x="1219200" y="1806893"/>
            <a:ext cx="9753600" cy="426720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alk@diagram"/>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83387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Or live inside your application</a:t>
            </a:r>
            <a:endParaRPr lang="en-US" sz="3240" dirty="0"/>
          </a:p>
        </p:txBody>
      </p:sp>
      <p:pic>
        <p:nvPicPr>
          <p:cNvPr id="5" name="img.freya@image.theme@default__image.theme@default__image--no-content.talk@diagram-image" descr="preencoded.png">    </p:cNvPr>
          <p:cNvPicPr>
            <a:picLocks noChangeAspect="1"/>
          </p:cNvPicPr>
          <p:nvPr/>
        </p:nvPicPr>
        <p:blipFill>
          <a:blip r:embed="rId1"/>
          <a:stretch>
            <a:fillRect/>
          </a:stretch>
        </p:blipFill>
        <p:spPr>
          <a:xfrm>
            <a:off x="1219200" y="1806893"/>
            <a:ext cx="9753600" cy="426720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09600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Two separate design decisions</a:t>
            </a:r>
            <a:endParaRPr lang="en-US" sz="3240" dirty="0"/>
          </a:p>
        </p:txBody>
      </p:sp>
      <p:sp>
        <p:nvSpPr>
          <p:cNvPr id="5" name="div.theme@item__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3093720" y="3125915"/>
            <a:ext cx="316992" cy="896112"/>
          </a:xfrm>
          <a:prstGeom prst="rect">
            <a:avLst/>
          </a:prstGeom>
          <a:noFill/>
          <a:ln/>
        </p:spPr>
        <p:txBody>
          <a:bodyPr wrap="none" lIns="0" tIns="0" rIns="0" bIns="0" rtlCol="0" anchor="ctr"/>
          <a:lstStyle/>
          <a:p>
            <a:pPr indent="0" marL="0">
              <a:buNone/>
            </a:pPr>
            <a:r>
              <a:rPr lang="en-US" sz="5832" b="1" u="none" dirty="0">
                <a:solidFill>
                  <a:srgbClr val="166BFF"/>
                </a:solidFill>
                <a:latin typeface="Inter" pitchFamily="34" charset="0"/>
                <a:ea typeface="Inter" pitchFamily="34" charset="-122"/>
                <a:cs typeface="Inter" pitchFamily="34" charset="-120"/>
              </a:rPr>
              <a:t>1</a:t>
            </a:r>
            <a:endParaRPr lang="en-US" sz="5832" dirty="0"/>
          </a:p>
        </p:txBody>
      </p:sp>
      <p:sp>
        <p:nvSpPr>
          <p:cNvPr id="7" name="span"/>
          <p:cNvSpPr/>
          <p:nvPr/>
        </p:nvSpPr>
        <p:spPr>
          <a:xfrm>
            <a:off x="1978152" y="4089083"/>
            <a:ext cx="22555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Where is the agent?</a:t>
            </a:r>
            <a:endParaRPr lang="en-US" sz="1814" dirty="0"/>
          </a:p>
        </p:txBody>
      </p:sp>
      <p:sp>
        <p:nvSpPr>
          <p:cNvPr id="8" name="span"/>
          <p:cNvSpPr/>
          <p:nvPr/>
        </p:nvSpPr>
        <p:spPr>
          <a:xfrm>
            <a:off x="1231392" y="4416457"/>
            <a:ext cx="37490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Outside the product, or integrated into it.</a:t>
            </a:r>
            <a:endParaRPr lang="en-US" sz="1555" dirty="0"/>
          </a:p>
        </p:txBody>
      </p:sp>
      <p:sp>
        <p:nvSpPr>
          <p:cNvPr id="9" name="span"/>
          <p:cNvSpPr/>
          <p:nvPr/>
        </p:nvSpPr>
        <p:spPr>
          <a:xfrm>
            <a:off x="8921496" y="2990088"/>
            <a:ext cx="469392" cy="896112"/>
          </a:xfrm>
          <a:prstGeom prst="rect">
            <a:avLst/>
          </a:prstGeom>
          <a:noFill/>
          <a:ln/>
        </p:spPr>
        <p:txBody>
          <a:bodyPr wrap="none" lIns="0" tIns="0" rIns="0" bIns="0" rtlCol="0" anchor="ctr"/>
          <a:lstStyle/>
          <a:p>
            <a:pPr indent="0" marL="0">
              <a:buNone/>
            </a:pPr>
            <a:r>
              <a:rPr lang="en-US" sz="5832" b="1" u="none" dirty="0">
                <a:solidFill>
                  <a:srgbClr val="166BFF"/>
                </a:solidFill>
                <a:latin typeface="Inter" pitchFamily="34" charset="0"/>
                <a:ea typeface="Inter" pitchFamily="34" charset="-122"/>
                <a:cs typeface="Inter" pitchFamily="34" charset="-120"/>
              </a:rPr>
              <a:t>2</a:t>
            </a:r>
            <a:endParaRPr lang="en-US" sz="5832" dirty="0"/>
          </a:p>
        </p:txBody>
      </p:sp>
      <p:sp>
        <p:nvSpPr>
          <p:cNvPr id="10" name="span"/>
          <p:cNvSpPr/>
          <p:nvPr/>
        </p:nvSpPr>
        <p:spPr>
          <a:xfrm>
            <a:off x="8162544" y="3953256"/>
            <a:ext cx="18470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How does it act?</a:t>
            </a:r>
            <a:endParaRPr lang="en-US" sz="1814" dirty="0"/>
          </a:p>
        </p:txBody>
      </p:sp>
      <p:sp>
        <p:nvSpPr>
          <p:cNvPr id="11" name="span"/>
          <p:cNvSpPr/>
          <p:nvPr/>
        </p:nvSpPr>
        <p:spPr>
          <a:xfrm>
            <a:off x="7135368" y="4280630"/>
            <a:ext cx="39014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Through UI controls, or explicit application</a:t>
            </a:r>
            <a:endParaRPr lang="en-US" sz="1555" dirty="0"/>
          </a:p>
        </p:txBody>
      </p:sp>
      <p:sp>
        <p:nvSpPr>
          <p:cNvPr id="12" name="span"/>
          <p:cNvSpPr/>
          <p:nvPr/>
        </p:nvSpPr>
        <p:spPr>
          <a:xfrm>
            <a:off x="8836152" y="4552188"/>
            <a:ext cx="4998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tools.</a:t>
            </a:r>
            <a:endParaRPr lang="en-US" sz="1555" dirty="0"/>
          </a:p>
        </p:txBody>
      </p:sp>
      <p:pic>
        <p:nvPicPr>
          <p:cNvPr id="13" name="svg.freya@svg.theme@logo"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94720" y="5730240"/>
            <a:ext cx="609600" cy="609600"/>
          </a:xfrm>
          <a:prstGeom prst="rect">
            <a:avLst/>
          </a:prstGeom>
        </p:spPr>
      </p:pic>
      <p:sp>
        <p:nvSpPr>
          <p:cNvPr id="14"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side.theme@side--with-highlight.talk@tool-menu"/>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7796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WebMCP: the page offers</a:t>
            </a:r>
            <a:endParaRPr lang="en-US" sz="3240" dirty="0"/>
          </a:p>
        </p:txBody>
      </p:sp>
      <p:sp>
        <p:nvSpPr>
          <p:cNvPr id="5" name="span"/>
          <p:cNvSpPr/>
          <p:nvPr/>
        </p:nvSpPr>
        <p:spPr>
          <a:xfrm>
            <a:off x="487680" y="1083945"/>
            <a:ext cx="143256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actions</a:t>
            </a:r>
            <a:endParaRPr lang="en-US" sz="3240" dirty="0"/>
          </a:p>
        </p:txBody>
      </p:sp>
      <p:sp>
        <p:nvSpPr>
          <p:cNvPr id="6" name="span"/>
          <p:cNvSpPr/>
          <p:nvPr/>
        </p:nvSpPr>
        <p:spPr>
          <a:xfrm>
            <a:off x="8336280" y="3086576"/>
            <a:ext cx="1737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 page says:</a:t>
            </a:r>
            <a:endParaRPr lang="en-US" sz="1944" dirty="0"/>
          </a:p>
        </p:txBody>
      </p:sp>
      <p:sp>
        <p:nvSpPr>
          <p:cNvPr id="7" name="strong"/>
          <p:cNvSpPr/>
          <p:nvPr/>
        </p:nvSpPr>
        <p:spPr>
          <a:xfrm>
            <a:off x="8336280" y="3419666"/>
            <a:ext cx="283464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“Here is what I can do.”</a:t>
            </a:r>
            <a:endParaRPr lang="en-US" sz="1944" dirty="0"/>
          </a:p>
        </p:txBody>
      </p:sp>
      <p:sp>
        <p:nvSpPr>
          <p:cNvPr id="8" name="span"/>
          <p:cNvSpPr/>
          <p:nvPr/>
        </p:nvSpPr>
        <p:spPr>
          <a:xfrm>
            <a:off x="487680" y="2119122"/>
            <a:ext cx="1554480" cy="225552"/>
          </a:xfrm>
          <a:prstGeom prst="rect">
            <a:avLst/>
          </a:prstGeom>
          <a:noFill/>
          <a:ln/>
        </p:spPr>
        <p:txBody>
          <a:bodyPr wrap="none" lIns="0" tIns="0" rIns="0" bIns="0" rtlCol="0" anchor="ctr"/>
          <a:lstStyle/>
          <a:p>
            <a:pPr indent="0" marL="0">
              <a:buNone/>
            </a:pPr>
            <a:r>
              <a:rPr lang="en-US" sz="1348" u="none" dirty="0">
                <a:solidFill>
                  <a:srgbClr val="000000"/>
                </a:solidFill>
                <a:latin typeface="Fira Code Light" pitchFamily="34" charset="0"/>
                <a:ea typeface="Fira Code Light" pitchFamily="34" charset="-122"/>
                <a:cs typeface="Fira Code Light" pitchFamily="34" charset="-120"/>
              </a:rPr>
              <a:t>search_sessions</a:t>
            </a:r>
            <a:endParaRPr lang="en-US" sz="1348" dirty="0"/>
          </a:p>
        </p:txBody>
      </p:sp>
      <p:sp>
        <p:nvSpPr>
          <p:cNvPr id="9" name="span"/>
          <p:cNvSpPr/>
          <p:nvPr/>
        </p:nvSpPr>
        <p:spPr>
          <a:xfrm>
            <a:off x="487680" y="2863501"/>
            <a:ext cx="1969008" cy="225552"/>
          </a:xfrm>
          <a:prstGeom prst="rect">
            <a:avLst/>
          </a:prstGeom>
          <a:noFill/>
          <a:ln/>
        </p:spPr>
        <p:txBody>
          <a:bodyPr wrap="none" lIns="0" tIns="0" rIns="0" bIns="0" rtlCol="0" anchor="ctr"/>
          <a:lstStyle/>
          <a:p>
            <a:pPr indent="0" marL="0">
              <a:buNone/>
            </a:pPr>
            <a:r>
              <a:rPr lang="en-US" sz="1348" u="none" dirty="0">
                <a:solidFill>
                  <a:srgbClr val="000000"/>
                </a:solidFill>
                <a:latin typeface="Fira Code Light" pitchFamily="34" charset="0"/>
                <a:ea typeface="Fira Code Light" pitchFamily="34" charset="-122"/>
                <a:cs typeface="Fira Code Light" pitchFamily="34" charset="-120"/>
              </a:rPr>
              <a:t>get_session_details</a:t>
            </a:r>
            <a:endParaRPr lang="en-US" sz="1348" dirty="0"/>
          </a:p>
        </p:txBody>
      </p:sp>
      <p:sp>
        <p:nvSpPr>
          <p:cNvPr id="10" name="span"/>
          <p:cNvSpPr/>
          <p:nvPr/>
        </p:nvSpPr>
        <p:spPr>
          <a:xfrm>
            <a:off x="487680" y="3607880"/>
            <a:ext cx="1036320" cy="225552"/>
          </a:xfrm>
          <a:prstGeom prst="rect">
            <a:avLst/>
          </a:prstGeom>
          <a:noFill/>
          <a:ln/>
        </p:spPr>
        <p:txBody>
          <a:bodyPr wrap="none" lIns="0" tIns="0" rIns="0" bIns="0" rtlCol="0" anchor="ctr"/>
          <a:lstStyle/>
          <a:p>
            <a:pPr indent="0" marL="0">
              <a:buNone/>
            </a:pPr>
            <a:r>
              <a:rPr lang="en-US" sz="1348" u="none" dirty="0">
                <a:solidFill>
                  <a:srgbClr val="000000"/>
                </a:solidFill>
                <a:latin typeface="Fira Code Light" pitchFamily="34" charset="0"/>
                <a:ea typeface="Fira Code Light" pitchFamily="34" charset="-122"/>
                <a:cs typeface="Fira Code Light" pitchFamily="34" charset="-120"/>
              </a:rPr>
              <a:t>get_agenda</a:t>
            </a:r>
            <a:endParaRPr lang="en-US" sz="1348" dirty="0"/>
          </a:p>
        </p:txBody>
      </p:sp>
      <p:sp>
        <p:nvSpPr>
          <p:cNvPr id="11" name="span"/>
          <p:cNvSpPr/>
          <p:nvPr/>
        </p:nvSpPr>
        <p:spPr>
          <a:xfrm>
            <a:off x="487680" y="4352258"/>
            <a:ext cx="1450848" cy="225552"/>
          </a:xfrm>
          <a:prstGeom prst="rect">
            <a:avLst/>
          </a:prstGeom>
          <a:noFill/>
          <a:ln/>
        </p:spPr>
        <p:txBody>
          <a:bodyPr wrap="none" lIns="0" tIns="0" rIns="0" bIns="0" rtlCol="0" anchor="ctr"/>
          <a:lstStyle/>
          <a:p>
            <a:pPr indent="0" marL="0">
              <a:buNone/>
            </a:pPr>
            <a:r>
              <a:rPr lang="en-US" sz="1348" u="none" dirty="0">
                <a:solidFill>
                  <a:srgbClr val="000000"/>
                </a:solidFill>
                <a:latin typeface="Fira Code Light" pitchFamily="34" charset="0"/>
                <a:ea typeface="Fira Code Light" pitchFamily="34" charset="-122"/>
                <a:cs typeface="Fira Code Light" pitchFamily="34" charset="-120"/>
              </a:rPr>
              <a:t>propose_agenda</a:t>
            </a:r>
            <a:endParaRPr lang="en-US" sz="1348" dirty="0"/>
          </a:p>
        </p:txBody>
      </p:sp>
      <p:pic>
        <p:nvPicPr>
          <p:cNvPr id="12" name="svg.freya@svg.theme@logo"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94720" y="5730240"/>
            <a:ext cx="609600" cy="609600"/>
          </a:xfrm>
          <a:prstGeom prst="rect">
            <a:avLst/>
          </a:prstGeom>
        </p:spPr>
      </p:pic>
      <p:sp>
        <p:nvSpPr>
          <p:cNvPr id="13"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alk@diagram"/>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5203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Two entrances. One application.</a:t>
            </a:r>
            <a:endParaRPr lang="en-US" sz="3240" dirty="0"/>
          </a:p>
        </p:txBody>
      </p:sp>
      <p:pic>
        <p:nvPicPr>
          <p:cNvPr id="5" name="img.freya@image.theme@default__image.theme@default__image--no-content.talk@diagram-image" descr="preencoded.png">    </p:cNvPr>
          <p:cNvPicPr>
            <a:picLocks noChangeAspect="1"/>
          </p:cNvPicPr>
          <p:nvPr/>
        </p:nvPicPr>
        <p:blipFill>
          <a:blip r:embed="rId1"/>
          <a:stretch>
            <a:fillRect/>
          </a:stretch>
        </p:blipFill>
        <p:spPr>
          <a:xfrm>
            <a:off x="1219200" y="1806893"/>
            <a:ext cx="9753600" cy="4267200"/>
          </a:xfrm>
          <a:prstGeom prst="rect">
            <a:avLst/>
          </a:prstGeom>
        </p:spPr>
      </p:pic>
      <p:pic>
        <p:nvPicPr>
          <p:cNvPr id="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3659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The UI becomes a place</a:t>
            </a:r>
            <a:endParaRPr lang="en-US" sz="3240" dirty="0"/>
          </a:p>
        </p:txBody>
      </p:sp>
      <p:sp>
        <p:nvSpPr>
          <p:cNvPr id="5" name="span"/>
          <p:cNvSpPr/>
          <p:nvPr/>
        </p:nvSpPr>
        <p:spPr>
          <a:xfrm>
            <a:off x="487680" y="1083945"/>
            <a:ext cx="1804416"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to review</a:t>
            </a:r>
            <a:endParaRPr lang="en-US" sz="3240" dirty="0"/>
          </a:p>
        </p:txBody>
      </p:sp>
      <p:pic>
        <p:nvPicPr>
          <p:cNvPr id="6" name="img.freya@image.theme@side__image.talk@panel-shot" descr="preencoded.png">    </p:cNvPr>
          <p:cNvPicPr>
            <a:picLocks noChangeAspect="1"/>
          </p:cNvPicPr>
          <p:nvPr/>
        </p:nvPicPr>
        <p:blipFill>
          <a:blip r:embed="rId1"/>
          <a:stretch>
            <a:fillRect/>
          </a:stretch>
        </p:blipFill>
        <p:spPr>
          <a:xfrm>
            <a:off x="6705600" y="1259378"/>
            <a:ext cx="4876800" cy="4308764"/>
          </a:xfrm>
          <a:prstGeom prst="rect">
            <a:avLst/>
          </a:prstGeom>
        </p:spPr>
      </p:pic>
      <p:sp>
        <p:nvSpPr>
          <p:cNvPr id="7" name="span"/>
          <p:cNvSpPr/>
          <p:nvPr/>
        </p:nvSpPr>
        <p:spPr>
          <a:xfrm>
            <a:off x="487680" y="2137410"/>
            <a:ext cx="5730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Keep</a:t>
            </a:r>
            <a:endParaRPr lang="en-US" sz="1944" dirty="0"/>
          </a:p>
        </p:txBody>
      </p:sp>
      <p:sp>
        <p:nvSpPr>
          <p:cNvPr id="8" name="span"/>
          <p:cNvSpPr/>
          <p:nvPr/>
        </p:nvSpPr>
        <p:spPr>
          <a:xfrm>
            <a:off x="1127760" y="2137410"/>
            <a:ext cx="85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1280160" y="2137410"/>
            <a:ext cx="4572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a:t>
            </a:r>
            <a:endParaRPr lang="en-US" sz="1944" dirty="0"/>
          </a:p>
        </p:txBody>
      </p:sp>
      <p:sp>
        <p:nvSpPr>
          <p:cNvPr id="10" name="span"/>
          <p:cNvSpPr/>
          <p:nvPr/>
        </p:nvSpPr>
        <p:spPr>
          <a:xfrm>
            <a:off x="1804416" y="2137410"/>
            <a:ext cx="85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1" name="span"/>
          <p:cNvSpPr/>
          <p:nvPr/>
        </p:nvSpPr>
        <p:spPr>
          <a:xfrm>
            <a:off x="1956816" y="2137410"/>
            <a:ext cx="9204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Remove</a:t>
            </a:r>
            <a:endParaRPr lang="en-US" sz="1944" dirty="0"/>
          </a:p>
        </p:txBody>
      </p:sp>
      <p:sp>
        <p:nvSpPr>
          <p:cNvPr id="12" name="span"/>
          <p:cNvSpPr/>
          <p:nvPr/>
        </p:nvSpPr>
        <p:spPr>
          <a:xfrm>
            <a:off x="487680" y="2995422"/>
            <a:ext cx="4450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999744" y="2995422"/>
            <a:ext cx="8717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existing</a:t>
            </a:r>
            <a:endParaRPr lang="en-US" sz="1944" dirty="0"/>
          </a:p>
        </p:txBody>
      </p:sp>
      <p:sp>
        <p:nvSpPr>
          <p:cNvPr id="14" name="span"/>
          <p:cNvSpPr/>
          <p:nvPr/>
        </p:nvSpPr>
        <p:spPr>
          <a:xfrm>
            <a:off x="1938528" y="2995422"/>
            <a:ext cx="847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agenda</a:t>
            </a:r>
            <a:endParaRPr lang="en-US" sz="1944" dirty="0"/>
          </a:p>
        </p:txBody>
      </p:sp>
      <p:sp>
        <p:nvSpPr>
          <p:cNvPr id="15" name="span"/>
          <p:cNvSpPr/>
          <p:nvPr/>
        </p:nvSpPr>
        <p:spPr>
          <a:xfrm>
            <a:off x="2852928" y="2995422"/>
            <a:ext cx="1828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6" name="span"/>
          <p:cNvSpPr/>
          <p:nvPr/>
        </p:nvSpPr>
        <p:spPr>
          <a:xfrm>
            <a:off x="3102864" y="2995422"/>
            <a:ext cx="13594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unchanged.</a:t>
            </a:r>
            <a:endParaRPr lang="en-US" sz="1944" dirty="0"/>
          </a:p>
        </p:txBody>
      </p:sp>
      <p:sp>
        <p:nvSpPr>
          <p:cNvPr id="17" name="span"/>
          <p:cNvSpPr/>
          <p:nvPr/>
        </p:nvSpPr>
        <p:spPr>
          <a:xfrm>
            <a:off x="487680" y="3853434"/>
            <a:ext cx="670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18" name="span"/>
          <p:cNvSpPr/>
          <p:nvPr/>
        </p:nvSpPr>
        <p:spPr>
          <a:xfrm>
            <a:off x="621792" y="3853434"/>
            <a:ext cx="4206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9" name="span"/>
          <p:cNvSpPr/>
          <p:nvPr/>
        </p:nvSpPr>
        <p:spPr>
          <a:xfrm>
            <a:off x="1109472" y="3853434"/>
            <a:ext cx="9265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approve</a:t>
            </a:r>
            <a:endParaRPr lang="en-US" sz="1944" dirty="0"/>
          </a:p>
        </p:txBody>
      </p:sp>
      <p:sp>
        <p:nvSpPr>
          <p:cNvPr id="20" name="span"/>
          <p:cNvSpPr/>
          <p:nvPr/>
        </p:nvSpPr>
        <p:spPr>
          <a:xfrm>
            <a:off x="2103120" y="3853434"/>
            <a:ext cx="2377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21" name="span"/>
          <p:cNvSpPr/>
          <p:nvPr/>
        </p:nvSpPr>
        <p:spPr>
          <a:xfrm>
            <a:off x="2407920" y="3853434"/>
            <a:ext cx="7071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reject.</a:t>
            </a:r>
            <a:endParaRPr lang="en-US" sz="1944" dirty="0"/>
          </a:p>
        </p:txBody>
      </p:sp>
      <p:pic>
        <p:nvPicPr>
          <p:cNvPr id="22"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23"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separator.talk@stage-dark.talk@hand-stop"/>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span"/>
          <p:cNvSpPr/>
          <p:nvPr/>
        </p:nvSpPr>
        <p:spPr>
          <a:xfrm>
            <a:off x="487680" y="2095500"/>
            <a:ext cx="4218432" cy="652272"/>
          </a:xfrm>
          <a:prstGeom prst="rect">
            <a:avLst/>
          </a:prstGeom>
          <a:noFill/>
          <a:ln/>
        </p:spPr>
        <p:txBody>
          <a:bodyPr wrap="none" lIns="0" tIns="0" rIns="0" bIns="0" rtlCol="0" anchor="ctr"/>
          <a:lstStyle/>
          <a:p>
            <a:pPr indent="0" marL="0">
              <a:buNone/>
            </a:pPr>
            <a:r>
              <a:rPr lang="en-US" sz="4277" u="none" dirty="0">
                <a:solidFill>
                  <a:srgbClr val="FFFFFF"/>
                </a:solidFill>
                <a:latin typeface="Inter Light" pitchFamily="34" charset="0"/>
                <a:ea typeface="Inter Light" pitchFamily="34" charset="-122"/>
                <a:cs typeface="Inter Light" pitchFamily="34" charset="-120"/>
              </a:rPr>
              <a:t>Control is part of</a:t>
            </a:r>
            <a:endParaRPr lang="en-US" sz="4277" dirty="0"/>
          </a:p>
        </p:txBody>
      </p:sp>
      <p:sp>
        <p:nvSpPr>
          <p:cNvPr id="5" name="span"/>
          <p:cNvSpPr/>
          <p:nvPr/>
        </p:nvSpPr>
        <p:spPr>
          <a:xfrm>
            <a:off x="487680" y="2842260"/>
            <a:ext cx="3602736" cy="652272"/>
          </a:xfrm>
          <a:prstGeom prst="rect">
            <a:avLst/>
          </a:prstGeom>
          <a:noFill/>
          <a:ln/>
        </p:spPr>
        <p:txBody>
          <a:bodyPr wrap="none" lIns="0" tIns="0" rIns="0" bIns="0" rtlCol="0" anchor="ctr"/>
          <a:lstStyle/>
          <a:p>
            <a:pPr indent="0" marL="0">
              <a:buNone/>
            </a:pPr>
            <a:r>
              <a:rPr lang="en-US" sz="4277" u="none" dirty="0">
                <a:solidFill>
                  <a:srgbClr val="FFFFFF"/>
                </a:solidFill>
                <a:latin typeface="Inter Light" pitchFamily="34" charset="0"/>
                <a:ea typeface="Inter Light" pitchFamily="34" charset="-122"/>
                <a:cs typeface="Inter Light" pitchFamily="34" charset="-120"/>
              </a:rPr>
              <a:t>the interaction</a:t>
            </a:r>
            <a:endParaRPr lang="en-US" sz="4277" dirty="0"/>
          </a:p>
        </p:txBody>
      </p:sp>
      <p:pic>
        <p:nvPicPr>
          <p:cNvPr id="6" name="div.theme@separator__image" descr="preencoded.png">    </p:cNvPr>
          <p:cNvPicPr>
            <a:picLocks noChangeAspect="1"/>
          </p:cNvPicPr>
          <p:nvPr/>
        </p:nvPicPr>
        <p:blipFill>
          <a:blip r:embed="rId1"/>
          <a:stretch>
            <a:fillRect/>
          </a:stretch>
        </p:blipFill>
        <p:spPr>
          <a:xfrm>
            <a:off x="7162800" y="1432560"/>
            <a:ext cx="3962400" cy="3962400"/>
          </a:xfrm>
          <a:prstGeom prst="rect">
            <a:avLst/>
          </a:prstGeom>
        </p:spPr>
      </p:pic>
      <p:sp>
        <p:nvSpPr>
          <p:cNvPr id="7" name="span"/>
          <p:cNvSpPr/>
          <p:nvPr/>
        </p:nvSpPr>
        <p:spPr>
          <a:xfrm>
            <a:off x="487680" y="4064508"/>
            <a:ext cx="57302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Keep</a:t>
            </a:r>
            <a:endParaRPr lang="en-US" sz="1944" dirty="0"/>
          </a:p>
        </p:txBody>
      </p:sp>
      <p:sp>
        <p:nvSpPr>
          <p:cNvPr id="8" name="span"/>
          <p:cNvSpPr/>
          <p:nvPr/>
        </p:nvSpPr>
        <p:spPr>
          <a:xfrm>
            <a:off x="1136428" y="4064508"/>
            <a:ext cx="34756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my</a:t>
            </a:r>
            <a:endParaRPr lang="en-US" sz="1944" dirty="0"/>
          </a:p>
        </p:txBody>
      </p:sp>
      <p:sp>
        <p:nvSpPr>
          <p:cNvPr id="9" name="span"/>
          <p:cNvSpPr/>
          <p:nvPr/>
        </p:nvSpPr>
        <p:spPr>
          <a:xfrm>
            <a:off x="1559624" y="4064508"/>
            <a:ext cx="96326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choices.</a:t>
            </a:r>
            <a:endParaRPr lang="en-US" sz="1944" dirty="0"/>
          </a:p>
        </p:txBody>
      </p:sp>
      <p:sp>
        <p:nvSpPr>
          <p:cNvPr id="10" name="span"/>
          <p:cNvSpPr/>
          <p:nvPr/>
        </p:nvSpPr>
        <p:spPr>
          <a:xfrm>
            <a:off x="2598611" y="4064508"/>
            <a:ext cx="35366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Let</a:t>
            </a:r>
            <a:endParaRPr lang="en-US" sz="1944" dirty="0"/>
          </a:p>
        </p:txBody>
      </p:sp>
      <p:sp>
        <p:nvSpPr>
          <p:cNvPr id="11" name="span"/>
          <p:cNvSpPr/>
          <p:nvPr/>
        </p:nvSpPr>
        <p:spPr>
          <a:xfrm>
            <a:off x="3027902" y="4064508"/>
            <a:ext cx="35366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me</a:t>
            </a:r>
            <a:endParaRPr lang="en-US" sz="1944" dirty="0"/>
          </a:p>
        </p:txBody>
      </p:sp>
      <p:sp>
        <p:nvSpPr>
          <p:cNvPr id="12" name="span"/>
          <p:cNvSpPr/>
          <p:nvPr/>
        </p:nvSpPr>
        <p:spPr>
          <a:xfrm>
            <a:off x="3457289" y="4064508"/>
            <a:ext cx="79867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review.</a:t>
            </a:r>
            <a:endParaRPr lang="en-US" sz="1944" dirty="0"/>
          </a:p>
        </p:txBody>
      </p:sp>
      <p:sp>
        <p:nvSpPr>
          <p:cNvPr id="13" name="span"/>
          <p:cNvSpPr/>
          <p:nvPr/>
        </p:nvSpPr>
        <p:spPr>
          <a:xfrm>
            <a:off x="4331589" y="4064508"/>
            <a:ext cx="64627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Show</a:t>
            </a:r>
            <a:endParaRPr lang="en-US" sz="1944" dirty="0"/>
          </a:p>
        </p:txBody>
      </p:sp>
      <p:sp>
        <p:nvSpPr>
          <p:cNvPr id="14" name="span"/>
          <p:cNvSpPr/>
          <p:nvPr/>
        </p:nvSpPr>
        <p:spPr>
          <a:xfrm>
            <a:off x="5053584" y="4064508"/>
            <a:ext cx="55473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what</a:t>
            </a:r>
            <a:endParaRPr lang="en-US" sz="1944" dirty="0"/>
          </a:p>
        </p:txBody>
      </p:sp>
      <p:sp>
        <p:nvSpPr>
          <p:cNvPr id="15" name="span"/>
          <p:cNvSpPr/>
          <p:nvPr/>
        </p:nvSpPr>
        <p:spPr>
          <a:xfrm>
            <a:off x="487680" y="4434840"/>
            <a:ext cx="106680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changed.</a:t>
            </a:r>
            <a:endParaRPr lang="en-US" sz="1944" dirty="0"/>
          </a:p>
        </p:txBody>
      </p:sp>
      <p:pic>
        <p:nvPicPr>
          <p:cNvPr id="16"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1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63440"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“Done” needs evidence</a:t>
            </a:r>
            <a:endParaRPr lang="en-US" sz="3240" dirty="0"/>
          </a:p>
        </p:txBody>
      </p:sp>
      <p:pic>
        <p:nvPicPr>
          <p:cNvPr id="5" name="img.freya@image.theme@item__image.talk@emoji" descr="preencoded.png">    </p:cNvPr>
          <p:cNvPicPr>
            <a:picLocks noChangeAspect="1"/>
          </p:cNvPicPr>
          <p:nvPr/>
        </p:nvPicPr>
        <p:blipFill>
          <a:blip r:embed="rId1"/>
          <a:stretch>
            <a:fillRect/>
          </a:stretch>
        </p:blipFill>
        <p:spPr>
          <a:xfrm>
            <a:off x="487680" y="1567434"/>
            <a:ext cx="731520" cy="731520"/>
          </a:xfrm>
          <a:prstGeom prst="rect">
            <a:avLst/>
          </a:prstGeom>
        </p:spPr>
      </p:pic>
      <p:sp>
        <p:nvSpPr>
          <p:cNvPr id="6" name="span"/>
          <p:cNvSpPr/>
          <p:nvPr/>
        </p:nvSpPr>
        <p:spPr>
          <a:xfrm>
            <a:off x="1463040" y="1571625"/>
            <a:ext cx="13106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Constraints</a:t>
            </a:r>
            <a:endParaRPr lang="en-US" sz="1814" dirty="0"/>
          </a:p>
        </p:txBody>
      </p:sp>
      <p:sp>
        <p:nvSpPr>
          <p:cNvPr id="7" name="span"/>
          <p:cNvSpPr/>
          <p:nvPr/>
        </p:nvSpPr>
        <p:spPr>
          <a:xfrm>
            <a:off x="1463040" y="1898999"/>
            <a:ext cx="36271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overlaps; original choice preserved.</a:t>
            </a:r>
            <a:endParaRPr lang="en-US" sz="1555" dirty="0"/>
          </a:p>
        </p:txBody>
      </p:sp>
      <p:pic>
        <p:nvPicPr>
          <p:cNvPr id="8" name="img.freya@image.theme@item__image.talk@emoji" descr="preencoded.png">    </p:cNvPr>
          <p:cNvPicPr>
            <a:picLocks noChangeAspect="1"/>
          </p:cNvPicPr>
          <p:nvPr/>
        </p:nvPicPr>
        <p:blipFill>
          <a:blip r:embed="rId2"/>
          <a:stretch>
            <a:fillRect/>
          </a:stretch>
        </p:blipFill>
        <p:spPr>
          <a:xfrm>
            <a:off x="487680" y="2508123"/>
            <a:ext cx="731520" cy="731520"/>
          </a:xfrm>
          <a:prstGeom prst="rect">
            <a:avLst/>
          </a:prstGeom>
        </p:spPr>
      </p:pic>
      <p:sp>
        <p:nvSpPr>
          <p:cNvPr id="9" name="span"/>
          <p:cNvSpPr/>
          <p:nvPr/>
        </p:nvSpPr>
        <p:spPr>
          <a:xfrm>
            <a:off x="1463040" y="2512314"/>
            <a:ext cx="120091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Unknowns</a:t>
            </a:r>
            <a:endParaRPr lang="en-US" sz="1814" dirty="0"/>
          </a:p>
        </p:txBody>
      </p:sp>
      <p:sp>
        <p:nvSpPr>
          <p:cNvPr id="10" name="span"/>
          <p:cNvSpPr/>
          <p:nvPr/>
        </p:nvSpPr>
        <p:spPr>
          <a:xfrm>
            <a:off x="1463040" y="2839688"/>
            <a:ext cx="32918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Missing information stays unknown.</a:t>
            </a:r>
            <a:endParaRPr lang="en-US" sz="1555" dirty="0"/>
          </a:p>
        </p:txBody>
      </p:sp>
      <p:pic>
        <p:nvPicPr>
          <p:cNvPr id="11" name="img.freya@image.theme@item__image.talk@emoji" descr="preencoded.png">    </p:cNvPr>
          <p:cNvPicPr>
            <a:picLocks noChangeAspect="1"/>
          </p:cNvPicPr>
          <p:nvPr/>
        </p:nvPicPr>
        <p:blipFill>
          <a:blip r:embed="rId3"/>
          <a:stretch>
            <a:fillRect/>
          </a:stretch>
        </p:blipFill>
        <p:spPr>
          <a:xfrm>
            <a:off x="487680" y="3448812"/>
            <a:ext cx="731520" cy="731520"/>
          </a:xfrm>
          <a:prstGeom prst="rect">
            <a:avLst/>
          </a:prstGeom>
        </p:spPr>
      </p:pic>
      <p:sp>
        <p:nvSpPr>
          <p:cNvPr id="12" name="span"/>
          <p:cNvSpPr/>
          <p:nvPr/>
        </p:nvSpPr>
        <p:spPr>
          <a:xfrm>
            <a:off x="1463040" y="3453003"/>
            <a:ext cx="13289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Saved state</a:t>
            </a:r>
            <a:endParaRPr lang="en-US" sz="1814" dirty="0"/>
          </a:p>
        </p:txBody>
      </p:sp>
      <p:sp>
        <p:nvSpPr>
          <p:cNvPr id="13" name="span"/>
          <p:cNvSpPr/>
          <p:nvPr/>
        </p:nvSpPr>
        <p:spPr>
          <a:xfrm>
            <a:off x="1463040" y="3780377"/>
            <a:ext cx="30175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Read it back; reload and inspect.</a:t>
            </a:r>
            <a:endParaRPr lang="en-US" sz="1555" dirty="0"/>
          </a:p>
        </p:txBody>
      </p:sp>
      <p:pic>
        <p:nvPicPr>
          <p:cNvPr id="14" name="svg.freya@svg.theme@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94720" y="5730240"/>
            <a:ext cx="609600" cy="609600"/>
          </a:xfrm>
          <a:prstGeom prst="rect">
            <a:avLst/>
          </a:prstGeom>
        </p:spPr>
      </p:pic>
      <p:sp>
        <p:nvSpPr>
          <p:cNvPr id="1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half.talk@illustrated.talk@stage-dark"/>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span"/>
          <p:cNvSpPr/>
          <p:nvPr/>
        </p:nvSpPr>
        <p:spPr>
          <a:xfrm>
            <a:off x="487680" y="518160"/>
            <a:ext cx="5114544" cy="493776"/>
          </a:xfrm>
          <a:prstGeom prst="rect">
            <a:avLst/>
          </a:prstGeom>
          <a:noFill/>
          <a:ln/>
        </p:spPr>
        <p:txBody>
          <a:bodyPr wrap="none" lIns="0" tIns="0" rIns="0" bIns="0" rtlCol="0" anchor="ctr"/>
          <a:lstStyle/>
          <a:p>
            <a:pPr indent="0" marL="0">
              <a:buNone/>
            </a:pPr>
            <a:r>
              <a:rPr lang="en-US" sz="3240" u="none" dirty="0">
                <a:solidFill>
                  <a:srgbClr val="FFFFFF"/>
                </a:solidFill>
                <a:latin typeface="Inter Medium" pitchFamily="34" charset="0"/>
                <a:ea typeface="Inter Medium" pitchFamily="34" charset="-122"/>
                <a:cs typeface="Inter Medium" pitchFamily="34" charset="-120"/>
              </a:rPr>
              <a:t>More ways in. One human</a:t>
            </a:r>
            <a:endParaRPr lang="en-US" sz="3240" dirty="0"/>
          </a:p>
        </p:txBody>
      </p:sp>
      <p:sp>
        <p:nvSpPr>
          <p:cNvPr id="5" name="span"/>
          <p:cNvSpPr/>
          <p:nvPr/>
        </p:nvSpPr>
        <p:spPr>
          <a:xfrm>
            <a:off x="487680" y="1083945"/>
            <a:ext cx="969264" cy="493776"/>
          </a:xfrm>
          <a:prstGeom prst="rect">
            <a:avLst/>
          </a:prstGeom>
          <a:noFill/>
          <a:ln/>
        </p:spPr>
        <p:txBody>
          <a:bodyPr wrap="none" lIns="0" tIns="0" rIns="0" bIns="0" rtlCol="0" anchor="ctr"/>
          <a:lstStyle/>
          <a:p>
            <a:pPr indent="0" marL="0">
              <a:buNone/>
            </a:pPr>
            <a:r>
              <a:rPr lang="en-US" sz="3240" u="none" dirty="0">
                <a:solidFill>
                  <a:srgbClr val="FFFFFF"/>
                </a:solidFill>
                <a:latin typeface="Inter Medium" pitchFamily="34" charset="0"/>
                <a:ea typeface="Inter Medium" pitchFamily="34" charset="-122"/>
                <a:cs typeface="Inter Medium" pitchFamily="34" charset="-120"/>
              </a:rPr>
              <a:t>goal.</a:t>
            </a:r>
            <a:endParaRPr lang="en-US" sz="3240" dirty="0"/>
          </a:p>
        </p:txBody>
      </p:sp>
      <p:sp>
        <p:nvSpPr>
          <p:cNvPr id="6" name="div.theme@half__image"/>
          <p:cNvSpPr/>
          <p:nvPr/>
        </p:nvSpPr>
        <p:spPr>
          <a:xfrm>
            <a:off x="6096000" y="0"/>
            <a:ext cx="6096000" cy="6827520"/>
          </a:xfrm>
          <a:prstGeom prst="rect">
            <a:avLst/>
          </a:prstGeom>
          <a:solidFill>
            <a:srgbClr val="001333"/>
          </a:solidFill>
          <a:ln w="12700">
            <a:solidFill>
              <a:srgbClr val="001333">
                <a:alpha val="0"/>
              </a:srgbClr>
            </a:solidFill>
            <a:prstDash val="solid"/>
          </a:ln>
        </p:spPr>
      </p:sp>
      <p:pic>
        <p:nvPicPr>
          <p:cNvPr id="7" name="div.theme@half__image" descr="preencoded.png">    </p:cNvPr>
          <p:cNvPicPr>
            <a:picLocks noChangeAspect="1"/>
          </p:cNvPicPr>
          <p:nvPr/>
        </p:nvPicPr>
        <p:blipFill>
          <a:blip r:embed="rId1"/>
          <a:stretch>
            <a:fillRect/>
          </a:stretch>
        </p:blipFill>
        <p:spPr>
          <a:xfrm>
            <a:off x="6096000" y="1381760"/>
            <a:ext cx="6096000" cy="4064000"/>
          </a:xfrm>
          <a:prstGeom prst="rect">
            <a:avLst/>
          </a:prstGeom>
        </p:spPr>
      </p:pic>
      <p:sp>
        <p:nvSpPr>
          <p:cNvPr id="8" name="span"/>
          <p:cNvSpPr/>
          <p:nvPr/>
        </p:nvSpPr>
        <p:spPr>
          <a:xfrm>
            <a:off x="487680" y="2125218"/>
            <a:ext cx="133502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Act directly.</a:t>
            </a:r>
            <a:endParaRPr lang="en-US" sz="1944" dirty="0"/>
          </a:p>
        </p:txBody>
      </p:sp>
      <p:sp>
        <p:nvSpPr>
          <p:cNvPr id="9" name="span"/>
          <p:cNvSpPr/>
          <p:nvPr/>
        </p:nvSpPr>
        <p:spPr>
          <a:xfrm>
            <a:off x="487680" y="2958465"/>
            <a:ext cx="212750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Delegate the work.</a:t>
            </a:r>
            <a:endParaRPr lang="en-US" sz="1944" dirty="0"/>
          </a:p>
        </p:txBody>
      </p:sp>
      <p:sp>
        <p:nvSpPr>
          <p:cNvPr id="10" name="span"/>
          <p:cNvSpPr/>
          <p:nvPr/>
        </p:nvSpPr>
        <p:spPr>
          <a:xfrm>
            <a:off x="487680" y="3791712"/>
            <a:ext cx="238353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Review the outcome.</a:t>
            </a:r>
            <a:endParaRPr lang="en-US" sz="1944" dirty="0"/>
          </a:p>
        </p:txBody>
      </p:sp>
      <p:pic>
        <p:nvPicPr>
          <p:cNvPr id="11" name="svg.freya@svg.theme@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94720" y="5730240"/>
            <a:ext cx="609600" cy="609600"/>
          </a:xfrm>
          <a:prstGeom prst="rect">
            <a:avLst/>
          </a:prstGeom>
        </p:spPr>
      </p:pic>
      <p:sp>
        <p:nvSpPr>
          <p:cNvPr id="1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48016"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One day, from request to saved agenda</a:t>
            </a:r>
            <a:endParaRPr lang="en-US" sz="3240" dirty="0"/>
          </a:p>
        </p:txBody>
      </p:sp>
      <p:sp>
        <p:nvSpPr>
          <p:cNvPr id="5" name="div.theme@item__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theme@item__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img.freya@image.theme@item__image.theme@item__image--horizontal.talk@emoji" descr="preencoded.png">    </p:cNvPr>
          <p:cNvPicPr>
            <a:picLocks noChangeAspect="1"/>
          </p:cNvPicPr>
          <p:nvPr/>
        </p:nvPicPr>
        <p:blipFill>
          <a:blip r:embed="rId1"/>
          <a:stretch>
            <a:fillRect/>
          </a:stretch>
        </p:blipFill>
        <p:spPr>
          <a:xfrm>
            <a:off x="1743456" y="3144203"/>
            <a:ext cx="731520" cy="731520"/>
          </a:xfrm>
          <a:prstGeom prst="rect">
            <a:avLst/>
          </a:prstGeom>
        </p:spPr>
      </p:pic>
      <p:sp>
        <p:nvSpPr>
          <p:cNvPr id="8" name="span"/>
          <p:cNvSpPr/>
          <p:nvPr/>
        </p:nvSpPr>
        <p:spPr>
          <a:xfrm>
            <a:off x="1261872" y="4150043"/>
            <a:ext cx="16946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Use the screen</a:t>
            </a:r>
            <a:endParaRPr lang="en-US" sz="1814" dirty="0"/>
          </a:p>
        </p:txBody>
      </p:sp>
      <p:sp>
        <p:nvSpPr>
          <p:cNvPr id="9" name="span"/>
          <p:cNvSpPr/>
          <p:nvPr/>
        </p:nvSpPr>
        <p:spPr>
          <a:xfrm>
            <a:off x="731520" y="4477417"/>
            <a:ext cx="27553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Search and inspect a session.</a:t>
            </a:r>
            <a:endParaRPr lang="en-US" sz="1555" dirty="0"/>
          </a:p>
        </p:txBody>
      </p:sp>
      <p:pic>
        <p:nvPicPr>
          <p:cNvPr id="10" name="img.freya@image.theme@item__image.theme@item__image--horizontal.talk@emoji" descr="preencoded.png">    </p:cNvPr>
          <p:cNvPicPr>
            <a:picLocks noChangeAspect="1"/>
          </p:cNvPicPr>
          <p:nvPr/>
        </p:nvPicPr>
        <p:blipFill>
          <a:blip r:embed="rId2"/>
          <a:stretch>
            <a:fillRect/>
          </a:stretch>
        </p:blipFill>
        <p:spPr>
          <a:xfrm>
            <a:off x="5730240" y="3008376"/>
            <a:ext cx="731520" cy="731520"/>
          </a:xfrm>
          <a:prstGeom prst="rect">
            <a:avLst/>
          </a:prstGeom>
        </p:spPr>
      </p:pic>
      <p:sp>
        <p:nvSpPr>
          <p:cNvPr id="11" name="span"/>
          <p:cNvSpPr/>
          <p:nvPr/>
        </p:nvSpPr>
        <p:spPr>
          <a:xfrm>
            <a:off x="5590032" y="4014216"/>
            <a:ext cx="10119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Delegate</a:t>
            </a:r>
            <a:endParaRPr lang="en-US" sz="1814" dirty="0"/>
          </a:p>
        </p:txBody>
      </p:sp>
      <p:sp>
        <p:nvSpPr>
          <p:cNvPr id="12" name="span"/>
          <p:cNvSpPr/>
          <p:nvPr/>
        </p:nvSpPr>
        <p:spPr>
          <a:xfrm>
            <a:off x="4800600" y="4341590"/>
            <a:ext cx="25908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Plan around a saved choice;</a:t>
            </a:r>
            <a:endParaRPr lang="en-US" sz="1555" dirty="0"/>
          </a:p>
        </p:txBody>
      </p:sp>
      <p:sp>
        <p:nvSpPr>
          <p:cNvPr id="13" name="span"/>
          <p:cNvSpPr/>
          <p:nvPr/>
        </p:nvSpPr>
        <p:spPr>
          <a:xfrm>
            <a:off x="5772912" y="4613148"/>
            <a:ext cx="6461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review.</a:t>
            </a:r>
            <a:endParaRPr lang="en-US" sz="1555" dirty="0"/>
          </a:p>
        </p:txBody>
      </p:sp>
      <p:pic>
        <p:nvPicPr>
          <p:cNvPr id="14" name="img.freya@image.theme@item__image.theme@item__image--horizontal.talk@emoji" descr="preencoded.png">    </p:cNvPr>
          <p:cNvPicPr>
            <a:picLocks noChangeAspect="1"/>
          </p:cNvPicPr>
          <p:nvPr/>
        </p:nvPicPr>
        <p:blipFill>
          <a:blip r:embed="rId3"/>
          <a:stretch>
            <a:fillRect/>
          </a:stretch>
        </p:blipFill>
        <p:spPr>
          <a:xfrm>
            <a:off x="9717024" y="3144203"/>
            <a:ext cx="731520" cy="731520"/>
          </a:xfrm>
          <a:prstGeom prst="rect">
            <a:avLst/>
          </a:prstGeom>
        </p:spPr>
      </p:pic>
      <p:sp>
        <p:nvSpPr>
          <p:cNvPr id="15" name="span"/>
          <p:cNvSpPr/>
          <p:nvPr/>
        </p:nvSpPr>
        <p:spPr>
          <a:xfrm>
            <a:off x="9409176" y="4150043"/>
            <a:ext cx="13472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Challenge it</a:t>
            </a:r>
            <a:endParaRPr lang="en-US" sz="1814" dirty="0"/>
          </a:p>
        </p:txBody>
      </p:sp>
      <p:sp>
        <p:nvSpPr>
          <p:cNvPr id="16" name="span"/>
          <p:cNvSpPr/>
          <p:nvPr/>
        </p:nvSpPr>
        <p:spPr>
          <a:xfrm>
            <a:off x="8497824" y="4477417"/>
            <a:ext cx="31699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Reject, revise, conflict, then verify.</a:t>
            </a:r>
            <a:endParaRPr lang="en-US" sz="1555" dirty="0"/>
          </a:p>
        </p:txBody>
      </p:sp>
      <p:pic>
        <p:nvPicPr>
          <p:cNvPr id="17" name="svg.freya@svg.theme@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94720" y="5730240"/>
            <a:ext cx="609600" cy="609600"/>
          </a:xfrm>
          <a:prstGeom prst="rect">
            <a:avLst/>
          </a:prstGeom>
        </p:spPr>
      </p:pic>
      <p:sp>
        <p:nvSpPr>
          <p:cNvPr id="18"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separator.theme@separator--no-image.talk@stage-dark"/>
          <p:cNvSpPr/>
          <p:nvPr/>
        </p:nvSpPr>
        <p:spPr>
          <a:xfrm>
            <a:off x="0" y="0"/>
            <a:ext cx="12192000" cy="6827520"/>
          </a:xfrm>
          <a:prstGeom prst="rect">
            <a:avLst/>
          </a:prstGeom>
          <a:solidFill>
            <a:srgbClr val="000E38"/>
          </a:solidFill>
          <a:ln w="12700">
            <a:solidFill>
              <a:srgbClr val="000E38">
                <a:alpha val="0"/>
              </a:srgbClr>
            </a:solidFill>
            <a:prstDash val="solid"/>
          </a:ln>
        </p:spPr>
      </p:sp>
      <p:sp>
        <p:nvSpPr>
          <p:cNvPr id="4" name="span"/>
          <p:cNvSpPr/>
          <p:nvPr/>
        </p:nvSpPr>
        <p:spPr>
          <a:xfrm>
            <a:off x="487680" y="2654046"/>
            <a:ext cx="8089392" cy="652272"/>
          </a:xfrm>
          <a:prstGeom prst="rect">
            <a:avLst/>
          </a:prstGeom>
          <a:noFill/>
          <a:ln/>
        </p:spPr>
        <p:txBody>
          <a:bodyPr wrap="none" lIns="0" tIns="0" rIns="0" bIns="0" rtlCol="0" anchor="ctr"/>
          <a:lstStyle/>
          <a:p>
            <a:pPr indent="0" marL="0">
              <a:buNone/>
            </a:pPr>
            <a:r>
              <a:rPr lang="en-US" sz="4277" u="none" dirty="0">
                <a:solidFill>
                  <a:srgbClr val="FFFFFF"/>
                </a:solidFill>
                <a:latin typeface="Inter Light" pitchFamily="34" charset="0"/>
                <a:ea typeface="Inter Light" pitchFamily="34" charset="-122"/>
                <a:cs typeface="Inter Light" pitchFamily="34" charset="-120"/>
              </a:rPr>
              <a:t>Demo · Plan my conference day</a:t>
            </a:r>
            <a:endParaRPr lang="en-US" sz="4277" dirty="0"/>
          </a:p>
        </p:txBody>
      </p:sp>
      <p:sp>
        <p:nvSpPr>
          <p:cNvPr id="5" name="span"/>
          <p:cNvSpPr/>
          <p:nvPr/>
        </p:nvSpPr>
        <p:spPr>
          <a:xfrm>
            <a:off x="487680" y="3876294"/>
            <a:ext cx="45110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Use</a:t>
            </a:r>
            <a:endParaRPr lang="en-US" sz="1944" dirty="0"/>
          </a:p>
        </p:txBody>
      </p:sp>
      <p:sp>
        <p:nvSpPr>
          <p:cNvPr id="6" name="span"/>
          <p:cNvSpPr/>
          <p:nvPr/>
        </p:nvSpPr>
        <p:spPr>
          <a:xfrm>
            <a:off x="1005840" y="3876294"/>
            <a:ext cx="3596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432560" y="3876294"/>
            <a:ext cx="78028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screen</a:t>
            </a:r>
            <a:endParaRPr lang="en-US" sz="1944" dirty="0"/>
          </a:p>
        </p:txBody>
      </p:sp>
      <p:sp>
        <p:nvSpPr>
          <p:cNvPr id="8" name="span"/>
          <p:cNvSpPr/>
          <p:nvPr/>
        </p:nvSpPr>
        <p:spPr>
          <a:xfrm>
            <a:off x="2279904" y="3876294"/>
            <a:ext cx="2377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2584704" y="3876294"/>
            <a:ext cx="97536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delegate</a:t>
            </a:r>
            <a:endParaRPr lang="en-US" sz="1944" dirty="0"/>
          </a:p>
        </p:txBody>
      </p:sp>
      <p:sp>
        <p:nvSpPr>
          <p:cNvPr id="10" name="span"/>
          <p:cNvSpPr/>
          <p:nvPr/>
        </p:nvSpPr>
        <p:spPr>
          <a:xfrm>
            <a:off x="3627120" y="3876294"/>
            <a:ext cx="2377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1" name="span"/>
          <p:cNvSpPr/>
          <p:nvPr/>
        </p:nvSpPr>
        <p:spPr>
          <a:xfrm>
            <a:off x="3931920" y="3876294"/>
            <a:ext cx="74980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review</a:t>
            </a:r>
            <a:endParaRPr lang="en-US" sz="1944" dirty="0"/>
          </a:p>
        </p:txBody>
      </p:sp>
      <p:sp>
        <p:nvSpPr>
          <p:cNvPr id="12" name="span"/>
          <p:cNvSpPr/>
          <p:nvPr/>
        </p:nvSpPr>
        <p:spPr>
          <a:xfrm>
            <a:off x="4748784" y="3876294"/>
            <a:ext cx="2377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3" name="span"/>
          <p:cNvSpPr/>
          <p:nvPr/>
        </p:nvSpPr>
        <p:spPr>
          <a:xfrm>
            <a:off x="5053584" y="3876294"/>
            <a:ext cx="11033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challenge</a:t>
            </a:r>
            <a:endParaRPr lang="en-US" sz="1944" dirty="0"/>
          </a:p>
        </p:txBody>
      </p:sp>
      <p:sp>
        <p:nvSpPr>
          <p:cNvPr id="14" name="span"/>
          <p:cNvSpPr/>
          <p:nvPr/>
        </p:nvSpPr>
        <p:spPr>
          <a:xfrm>
            <a:off x="6224016" y="3876294"/>
            <a:ext cx="2377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5" name="span"/>
          <p:cNvSpPr/>
          <p:nvPr/>
        </p:nvSpPr>
        <p:spPr>
          <a:xfrm>
            <a:off x="6528816" y="3876294"/>
            <a:ext cx="6461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verify</a:t>
            </a:r>
            <a:endParaRPr lang="en-US" sz="1944" dirty="0"/>
          </a:p>
        </p:txBody>
      </p:sp>
      <p:pic>
        <p:nvPicPr>
          <p:cNvPr id="16" name="svg.freya@svg.theme@logo"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94720" y="5730240"/>
            <a:ext cx="609600" cy="609600"/>
          </a:xfrm>
          <a:prstGeom prst="rect">
            <a:avLst/>
          </a:prstGeom>
        </p:spPr>
      </p:pic>
      <p:sp>
        <p:nvSpPr>
          <p:cNvPr id="17"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side.theme@side--with-highlight.talk@closing"/>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96188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Design for intent. Keep people</a:t>
            </a:r>
            <a:endParaRPr lang="en-US" sz="3240" dirty="0"/>
          </a:p>
        </p:txBody>
      </p:sp>
      <p:sp>
        <p:nvSpPr>
          <p:cNvPr id="5" name="span"/>
          <p:cNvSpPr/>
          <p:nvPr/>
        </p:nvSpPr>
        <p:spPr>
          <a:xfrm>
            <a:off x="487680" y="1083945"/>
            <a:ext cx="1969008"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in control.</a:t>
            </a:r>
            <a:endParaRPr lang="en-US" sz="3240" dirty="0"/>
          </a:p>
        </p:txBody>
      </p:sp>
      <p:sp>
        <p:nvSpPr>
          <p:cNvPr id="6" name="span"/>
          <p:cNvSpPr/>
          <p:nvPr/>
        </p:nvSpPr>
        <p:spPr>
          <a:xfrm>
            <a:off x="8869680" y="3086576"/>
            <a:ext cx="15666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Human goals.</a:t>
            </a:r>
            <a:endParaRPr lang="en-US" sz="1944" dirty="0"/>
          </a:p>
        </p:txBody>
      </p:sp>
      <p:sp>
        <p:nvSpPr>
          <p:cNvPr id="7" name="strong"/>
          <p:cNvSpPr/>
          <p:nvPr/>
        </p:nvSpPr>
        <p:spPr>
          <a:xfrm>
            <a:off x="8869680" y="3419666"/>
            <a:ext cx="1767840"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Agent actions.</a:t>
            </a:r>
            <a:endParaRPr lang="en-US" sz="1944" dirty="0"/>
          </a:p>
        </p:txBody>
      </p:sp>
      <p:pic>
        <p:nvPicPr>
          <p:cNvPr id="8" name="img.freya@image.theme@item__image.talk@emoji" descr="preencoded.png">    </p:cNvPr>
          <p:cNvPicPr>
            <a:picLocks noChangeAspect="1"/>
          </p:cNvPicPr>
          <p:nvPr/>
        </p:nvPicPr>
        <p:blipFill>
          <a:blip r:embed="rId1"/>
          <a:stretch>
            <a:fillRect/>
          </a:stretch>
        </p:blipFill>
        <p:spPr>
          <a:xfrm>
            <a:off x="487680" y="2133219"/>
            <a:ext cx="731520" cy="731520"/>
          </a:xfrm>
          <a:prstGeom prst="rect">
            <a:avLst/>
          </a:prstGeom>
        </p:spPr>
      </p:pic>
      <p:sp>
        <p:nvSpPr>
          <p:cNvPr id="9" name="span"/>
          <p:cNvSpPr/>
          <p:nvPr/>
        </p:nvSpPr>
        <p:spPr>
          <a:xfrm>
            <a:off x="1463040" y="2137410"/>
            <a:ext cx="21640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Understand the job</a:t>
            </a:r>
            <a:endParaRPr lang="en-US" sz="1814" dirty="0"/>
          </a:p>
        </p:txBody>
      </p:sp>
      <p:sp>
        <p:nvSpPr>
          <p:cNvPr id="10" name="span"/>
          <p:cNvSpPr/>
          <p:nvPr/>
        </p:nvSpPr>
        <p:spPr>
          <a:xfrm>
            <a:off x="1463040" y="2464784"/>
            <a:ext cx="29199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user’s goal still comes first.</a:t>
            </a:r>
            <a:endParaRPr lang="en-US" sz="1555" dirty="0"/>
          </a:p>
        </p:txBody>
      </p:sp>
      <p:pic>
        <p:nvPicPr>
          <p:cNvPr id="11" name="img.freya@image.theme@item__image.talk@emoji" descr="preencoded.png">    </p:cNvPr>
          <p:cNvPicPr>
            <a:picLocks noChangeAspect="1"/>
          </p:cNvPicPr>
          <p:nvPr/>
        </p:nvPicPr>
        <p:blipFill>
          <a:blip r:embed="rId2"/>
          <a:stretch>
            <a:fillRect/>
          </a:stretch>
        </p:blipFill>
        <p:spPr>
          <a:xfrm>
            <a:off x="487680" y="3073908"/>
            <a:ext cx="731520" cy="731520"/>
          </a:xfrm>
          <a:prstGeom prst="rect">
            <a:avLst/>
          </a:prstGeom>
        </p:spPr>
      </p:pic>
      <p:sp>
        <p:nvSpPr>
          <p:cNvPr id="12" name="span"/>
          <p:cNvSpPr/>
          <p:nvPr/>
        </p:nvSpPr>
        <p:spPr>
          <a:xfrm>
            <a:off x="1463040" y="3078099"/>
            <a:ext cx="305409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Expose meaningful actions</a:t>
            </a:r>
            <a:endParaRPr lang="en-US" sz="1814" dirty="0"/>
          </a:p>
        </p:txBody>
      </p:sp>
      <p:sp>
        <p:nvSpPr>
          <p:cNvPr id="13" name="span"/>
          <p:cNvSpPr/>
          <p:nvPr/>
        </p:nvSpPr>
        <p:spPr>
          <a:xfrm>
            <a:off x="1463040" y="3405473"/>
            <a:ext cx="26944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Reuse the application’s rules.</a:t>
            </a:r>
            <a:endParaRPr lang="en-US" sz="1555" dirty="0"/>
          </a:p>
        </p:txBody>
      </p:sp>
      <p:pic>
        <p:nvPicPr>
          <p:cNvPr id="14" name="img.freya@image.theme@item__image.talk@emoji" descr="preencoded.png">    </p:cNvPr>
          <p:cNvPicPr>
            <a:picLocks noChangeAspect="1"/>
          </p:cNvPicPr>
          <p:nvPr/>
        </p:nvPicPr>
        <p:blipFill>
          <a:blip r:embed="rId3"/>
          <a:stretch>
            <a:fillRect/>
          </a:stretch>
        </p:blipFill>
        <p:spPr>
          <a:xfrm>
            <a:off x="487680" y="4014597"/>
            <a:ext cx="731520" cy="731520"/>
          </a:xfrm>
          <a:prstGeom prst="rect">
            <a:avLst/>
          </a:prstGeom>
        </p:spPr>
      </p:pic>
      <p:sp>
        <p:nvSpPr>
          <p:cNvPr id="15" name="span"/>
          <p:cNvSpPr/>
          <p:nvPr/>
        </p:nvSpPr>
        <p:spPr>
          <a:xfrm>
            <a:off x="1463040" y="4018788"/>
            <a:ext cx="33832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Make the outcome reviewable</a:t>
            </a:r>
            <a:endParaRPr lang="en-US" sz="1814" dirty="0"/>
          </a:p>
        </p:txBody>
      </p:sp>
      <p:sp>
        <p:nvSpPr>
          <p:cNvPr id="16" name="span"/>
          <p:cNvSpPr/>
          <p:nvPr/>
        </p:nvSpPr>
        <p:spPr>
          <a:xfrm>
            <a:off x="1463040" y="4346162"/>
            <a:ext cx="34808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Show the change and verify the state.</a:t>
            </a:r>
            <a:endParaRPr lang="en-US" sz="1555" dirty="0"/>
          </a:p>
        </p:txBody>
      </p:sp>
      <p:pic>
        <p:nvPicPr>
          <p:cNvPr id="17" name="svg.freya@svg.theme@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94720" y="5730240"/>
            <a:ext cx="609600" cy="609600"/>
          </a:xfrm>
          <a:prstGeom prst="rect">
            <a:avLst/>
          </a:prstGeom>
        </p:spPr>
      </p:pic>
      <p:sp>
        <p:nvSpPr>
          <p:cNvPr id="18"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9963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Medium" pitchFamily="34" charset="0"/>
                <a:ea typeface="Inter Medium" pitchFamily="34" charset="-122"/>
                <a:cs typeface="Inter Medium" pitchFamily="34" charset="-120"/>
              </a:rPr>
              <a:t>Try the Conference Companion</a:t>
            </a:r>
            <a:endParaRPr lang="en-US" sz="3240" dirty="0"/>
          </a:p>
        </p:txBody>
      </p:sp>
      <p:sp>
        <p:nvSpPr>
          <p:cNvPr id="5" name="div.theme@item__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13655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Illustrations:</a:t>
            </a:r>
            <a:endParaRPr lang="en-US" sz="1944" dirty="0"/>
          </a:p>
        </p:txBody>
      </p:sp>
      <p:sp>
        <p:nvSpPr>
          <p:cNvPr id="7" name="span"/>
          <p:cNvSpPr/>
          <p:nvPr/>
        </p:nvSpPr>
        <p:spPr>
          <a:xfrm>
            <a:off x="1920240" y="1571625"/>
            <a:ext cx="11582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generated</a:t>
            </a:r>
            <a:endParaRPr lang="en-US" sz="1944" dirty="0"/>
          </a:p>
        </p:txBody>
      </p:sp>
      <p:sp>
        <p:nvSpPr>
          <p:cNvPr id="8" name="span"/>
          <p:cNvSpPr/>
          <p:nvPr/>
        </p:nvSpPr>
        <p:spPr>
          <a:xfrm>
            <a:off x="3145536" y="1571625"/>
            <a:ext cx="3169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9" name="span"/>
          <p:cNvSpPr/>
          <p:nvPr/>
        </p:nvSpPr>
        <p:spPr>
          <a:xfrm>
            <a:off x="3529584" y="1571625"/>
            <a:ext cx="4023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0" name="span"/>
          <p:cNvSpPr/>
          <p:nvPr/>
        </p:nvSpPr>
        <p:spPr>
          <a:xfrm>
            <a:off x="3998976" y="1571625"/>
            <a:ext cx="4572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11" name="span"/>
          <p:cNvSpPr/>
          <p:nvPr/>
        </p:nvSpPr>
        <p:spPr>
          <a:xfrm>
            <a:off x="4523232" y="1571625"/>
            <a:ext cx="6888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Emoji:</a:t>
            </a:r>
            <a:endParaRPr lang="en-US" sz="1944" dirty="0"/>
          </a:p>
        </p:txBody>
      </p:sp>
      <p:sp>
        <p:nvSpPr>
          <p:cNvPr id="12" name="span"/>
          <p:cNvSpPr/>
          <p:nvPr/>
        </p:nvSpPr>
        <p:spPr>
          <a:xfrm>
            <a:off x="5279136" y="1571625"/>
            <a:ext cx="9509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Twemoji</a:t>
            </a:r>
            <a:endParaRPr lang="en-US" sz="1944" dirty="0"/>
          </a:p>
        </p:txBody>
      </p:sp>
      <p:sp>
        <p:nvSpPr>
          <p:cNvPr id="13" name="span"/>
          <p:cNvSpPr/>
          <p:nvPr/>
        </p:nvSpPr>
        <p:spPr>
          <a:xfrm>
            <a:off x="6297168" y="1571625"/>
            <a:ext cx="85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4" name="span"/>
          <p:cNvSpPr/>
          <p:nvPr/>
        </p:nvSpPr>
        <p:spPr>
          <a:xfrm>
            <a:off x="6449568" y="1571625"/>
            <a:ext cx="3535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CC</a:t>
            </a:r>
            <a:endParaRPr lang="en-US" sz="1944" dirty="0"/>
          </a:p>
        </p:txBody>
      </p:sp>
      <p:sp>
        <p:nvSpPr>
          <p:cNvPr id="15" name="span"/>
          <p:cNvSpPr/>
          <p:nvPr/>
        </p:nvSpPr>
        <p:spPr>
          <a:xfrm>
            <a:off x="6870192" y="1571625"/>
            <a:ext cx="3230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6" name="span"/>
          <p:cNvSpPr/>
          <p:nvPr/>
        </p:nvSpPr>
        <p:spPr>
          <a:xfrm>
            <a:off x="7260336" y="1571625"/>
            <a:ext cx="4206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4.0.</a:t>
            </a:r>
            <a:endParaRPr lang="en-US" sz="1944" dirty="0"/>
          </a:p>
        </p:txBody>
      </p:sp>
      <p:pic>
        <p:nvPicPr>
          <p:cNvPr id="17" name="svg.code.theme@item__qr.theme@item__qr--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267551"/>
            <a:ext cx="1219200" cy="1219200"/>
          </a:xfrm>
          <a:prstGeom prst="rect">
            <a:avLst/>
          </a:prstGeom>
        </p:spPr>
      </p:pic>
      <p:sp>
        <p:nvSpPr>
          <p:cNvPr id="18" name="span"/>
          <p:cNvSpPr/>
          <p:nvPr/>
        </p:nvSpPr>
        <p:spPr>
          <a:xfrm>
            <a:off x="2121408" y="4761071"/>
            <a:ext cx="196900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Demo and source</a:t>
            </a:r>
            <a:endParaRPr lang="en-US" sz="1814" dirty="0"/>
          </a:p>
        </p:txBody>
      </p:sp>
      <p:sp>
        <p:nvSpPr>
          <p:cNvPr id="19" name="a">
            <a:hlinkClick r:id="rId3" tooltip=""/>
          </p:cNvPr>
          <p:cNvSpPr/>
          <p:nvPr/>
        </p:nvSpPr>
        <p:spPr>
          <a:xfrm>
            <a:off x="972312" y="5051870"/>
            <a:ext cx="4267200" cy="237744"/>
          </a:xfrm>
          <a:prstGeom prst="rect">
            <a:avLst/>
          </a:prstGeom>
          <a:noFill/>
          <a:ln/>
        </p:spPr>
        <p:txBody>
          <a:bodyPr wrap="none" lIns="0" tIns="0" rIns="0" bIns="0" rtlCol="0" anchor="ctr"/>
          <a:lstStyle/>
          <a:p>
            <a:pPr indent="0" marL="0">
              <a:buNone/>
            </a:pPr>
            <a:r>
              <a:rPr lang="en-US" sz="1555" b="1" u="none" dirty="0">
                <a:solidFill>
                  <a:srgbClr val="166BFF"/>
                </a:solidFill>
                <a:latin typeface="Inter" pitchFamily="34" charset="0"/>
                <a:ea typeface="Inter" pitchFamily="34" charset="-122"/>
                <a:cs typeface="Inter" pitchFamily="34" charset="-120"/>
              </a:rPr>
              <a:t>github.com/Puppo/your-next-user-is-an-ai-</a:t>
            </a:r>
            <a:endParaRPr lang="en-US" sz="1555" dirty="0"/>
          </a:p>
        </p:txBody>
      </p:sp>
      <p:sp>
        <p:nvSpPr>
          <p:cNvPr id="20" name="a">
            <a:hlinkClick r:id="rId4" tooltip=""/>
          </p:cNvPr>
          <p:cNvSpPr/>
          <p:nvPr/>
        </p:nvSpPr>
        <p:spPr>
          <a:xfrm>
            <a:off x="2831592" y="5249418"/>
            <a:ext cx="548640" cy="237744"/>
          </a:xfrm>
          <a:prstGeom prst="rect">
            <a:avLst/>
          </a:prstGeom>
          <a:noFill/>
          <a:ln/>
        </p:spPr>
        <p:txBody>
          <a:bodyPr wrap="none" lIns="0" tIns="0" rIns="0" bIns="0" rtlCol="0" anchor="ctr"/>
          <a:lstStyle/>
          <a:p>
            <a:pPr indent="0" marL="0">
              <a:buNone/>
            </a:pPr>
            <a:r>
              <a:rPr lang="en-US" sz="1555" b="1" u="none" dirty="0">
                <a:solidFill>
                  <a:srgbClr val="166BFF"/>
                </a:solidFill>
                <a:latin typeface="Inter" pitchFamily="34" charset="0"/>
                <a:ea typeface="Inter" pitchFamily="34" charset="-122"/>
                <a:cs typeface="Inter" pitchFamily="34" charset="-120"/>
              </a:rPr>
              <a:t>agent</a:t>
            </a:r>
            <a:endParaRPr lang="en-US" sz="1555" dirty="0"/>
          </a:p>
        </p:txBody>
      </p:sp>
      <p:pic>
        <p:nvPicPr>
          <p:cNvPr id="21" name="svg.code.theme@item__qr.theme@item__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76488" y="3329369"/>
            <a:ext cx="1219200" cy="1219200"/>
          </a:xfrm>
          <a:prstGeom prst="rect">
            <a:avLst/>
          </a:prstGeom>
        </p:spPr>
      </p:pic>
      <p:sp>
        <p:nvSpPr>
          <p:cNvPr id="22" name="span"/>
          <p:cNvSpPr/>
          <p:nvPr/>
        </p:nvSpPr>
        <p:spPr>
          <a:xfrm>
            <a:off x="7818120" y="4822889"/>
            <a:ext cx="25359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DevFest Venezia 2026</a:t>
            </a:r>
            <a:endParaRPr lang="en-US" sz="1814" dirty="0"/>
          </a:p>
        </p:txBody>
      </p:sp>
      <p:sp>
        <p:nvSpPr>
          <p:cNvPr id="23" name="span"/>
          <p:cNvSpPr/>
          <p:nvPr/>
        </p:nvSpPr>
        <p:spPr>
          <a:xfrm>
            <a:off x="7141464" y="5150263"/>
            <a:ext cx="38892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Programme · agenda · reviewed proposals</a:t>
            </a:r>
            <a:endParaRPr lang="en-US" sz="1555" dirty="0"/>
          </a:p>
        </p:txBody>
      </p:sp>
      <p:pic>
        <p:nvPicPr>
          <p:cNvPr id="24" name="svg.freya@svg.theme@logo"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94720" y="5730240"/>
            <a:ext cx="609600" cy="609600"/>
          </a:xfrm>
          <a:prstGeom prst="rect">
            <a:avLst/>
          </a:prstGeom>
        </p:spPr>
      </p:pic>
      <p:sp>
        <p:nvSpPr>
          <p:cNvPr id="2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heme@end__title"/>
          <p:cNvSpPr/>
          <p:nvPr/>
        </p:nvSpPr>
        <p:spPr>
          <a:xfrm>
            <a:off x="487680" y="4431030"/>
            <a:ext cx="3864864" cy="1157859"/>
          </a:xfrm>
          <a:prstGeom prst="rect">
            <a:avLst/>
          </a:prstGeom>
          <a:solidFill>
            <a:srgbClr val="00E5A4"/>
          </a:solidFill>
          <a:ln w="12700">
            <a:solidFill>
              <a:srgbClr val="00E5A4">
                <a:alpha val="0"/>
              </a:srgbClr>
            </a:solidFill>
            <a:prstDash val="solid"/>
          </a:ln>
        </p:spPr>
      </p:sp>
      <p:sp>
        <p:nvSpPr>
          <p:cNvPr id="6" name="h1.theme@callout.theme@end__title"/>
          <p:cNvSpPr/>
          <p:nvPr/>
        </p:nvSpPr>
        <p:spPr>
          <a:xfrm>
            <a:off x="487680" y="5466969"/>
            <a:ext cx="3864864" cy="121920"/>
          </a:xfrm>
          <a:prstGeom prst="rect">
            <a:avLst/>
          </a:prstGeom>
          <a:solidFill>
            <a:srgbClr val="000E38"/>
          </a:solidFill>
          <a:ln w="12700">
            <a:solidFill>
              <a:srgbClr val="000E38">
                <a:alpha val="0"/>
              </a:srgbClr>
            </a:solidFill>
            <a:prstDash val="solid"/>
          </a:ln>
        </p:spPr>
      </p:sp>
      <p:sp>
        <p:nvSpPr>
          <p:cNvPr id="7" name="h1.theme@callout.theme@end__title"/>
          <p:cNvSpPr/>
          <p:nvPr/>
        </p:nvSpPr>
        <p:spPr>
          <a:xfrm>
            <a:off x="865632" y="4595622"/>
            <a:ext cx="3108960" cy="701040"/>
          </a:xfrm>
          <a:prstGeom prst="rect">
            <a:avLst/>
          </a:prstGeom>
          <a:noFill/>
          <a:ln/>
        </p:spPr>
        <p:txBody>
          <a:bodyPr wrap="none" lIns="0" tIns="0" rIns="0" bIns="0" rtlCol="0" anchor="ctr"/>
          <a:lstStyle/>
          <a:p>
            <a:pPr indent="0" marL="0">
              <a:buNone/>
            </a:pPr>
            <a:r>
              <a:rPr lang="en-US" sz="4536" u="none" dirty="0">
                <a:solidFill>
                  <a:srgbClr val="000E38"/>
                </a:solidFill>
                <a:latin typeface="Inter SemiBold" pitchFamily="34" charset="0"/>
                <a:ea typeface="Inter SemiBold" pitchFamily="34" charset="-122"/>
                <a:cs typeface="Inter SemiBold" pitchFamily="34" charset="-120"/>
              </a:rPr>
              <a:t>Thank you!</a:t>
            </a:r>
            <a:endParaRPr lang="en-US" sz="4536" dirty="0"/>
          </a:p>
        </p:txBody>
      </p:sp>
      <p:sp>
        <p:nvSpPr>
          <p:cNvPr id="8" name="footer.theme@end__footer"/>
          <p:cNvSpPr/>
          <p:nvPr/>
        </p:nvSpPr>
        <p:spPr>
          <a:xfrm>
            <a:off x="0" y="6076569"/>
            <a:ext cx="12192000" cy="750951"/>
          </a:xfrm>
          <a:prstGeom prst="rect">
            <a:avLst/>
          </a:prstGeom>
          <a:solidFill>
            <a:srgbClr val="000E38"/>
          </a:solidFill>
          <a:ln w="12700">
            <a:solidFill>
              <a:srgbClr val="000E38">
                <a:alpha val="0"/>
              </a:srgbClr>
            </a:solidFill>
            <a:prstDash val="solid"/>
          </a:ln>
        </p:spPr>
      </p:sp>
      <p:sp>
        <p:nvSpPr>
          <p:cNvPr id="9" name="strong.theme@end__social.theme@end__social--highlight.theme@end__social__author"/>
          <p:cNvSpPr/>
          <p:nvPr/>
        </p:nvSpPr>
        <p:spPr>
          <a:xfrm>
            <a:off x="487680" y="6161913"/>
            <a:ext cx="1487424" cy="237744"/>
          </a:xfrm>
          <a:prstGeom prst="rect">
            <a:avLst/>
          </a:prstGeom>
          <a:noFill/>
          <a:ln/>
        </p:spPr>
        <p:txBody>
          <a:bodyPr wrap="none" lIns="0" tIns="0" rIns="0" bIns="0" rtlCol="0" anchor="ctr"/>
          <a:lstStyle/>
          <a:p>
            <a:pPr indent="0" marL="0">
              <a:buNone/>
            </a:pPr>
            <a:r>
              <a:rPr lang="en-US" sz="1555" b="1" u="none" dirty="0">
                <a:solidFill>
                  <a:srgbClr val="00E5A4"/>
                </a:solidFill>
                <a:latin typeface="Inter" pitchFamily="34" charset="0"/>
                <a:ea typeface="Inter" pitchFamily="34" charset="-122"/>
                <a:cs typeface="Inter" pitchFamily="34" charset="-120"/>
              </a:rPr>
              <a:t>Luca Del Puppo</a:t>
            </a:r>
            <a:endParaRPr lang="en-US" sz="1555" dirty="0"/>
          </a:p>
        </p:txBody>
      </p:sp>
      <p:sp>
        <p:nvSpPr>
          <p:cNvPr id="10" name="a.theme@end__social.theme@end__social__twitter">
            <a:hlinkClick r:id="rId2" tooltip=""/>
          </p:cNvPr>
          <p:cNvSpPr/>
          <p:nvPr/>
        </p:nvSpPr>
        <p:spPr>
          <a:xfrm>
            <a:off x="2340864" y="6161913"/>
            <a:ext cx="1030224"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@puppo92</a:t>
            </a:r>
            <a:endParaRPr lang="en-US" sz="1555" dirty="0"/>
          </a:p>
        </p:txBody>
      </p:sp>
      <p:sp>
        <p:nvSpPr>
          <p:cNvPr id="11" name="span.theme@end__social.theme@end__social--highlight.theme@end__social__description"/>
          <p:cNvSpPr/>
          <p:nvPr/>
        </p:nvSpPr>
        <p:spPr>
          <a:xfrm>
            <a:off x="487680" y="6494717"/>
            <a:ext cx="1018032" cy="237744"/>
          </a:xfrm>
          <a:prstGeom prst="rect">
            <a:avLst/>
          </a:prstGeom>
          <a:noFill/>
          <a:ln/>
        </p:spPr>
        <p:txBody>
          <a:bodyPr wrap="none" lIns="0" tIns="0" rIns="0" bIns="0" rtlCol="0" anchor="ctr"/>
          <a:lstStyle/>
          <a:p>
            <a:pPr indent="0" marL="0">
              <a:buNone/>
            </a:pPr>
            <a:r>
              <a:rPr lang="en-US" sz="1555" b="1" u="none" dirty="0">
                <a:solidFill>
                  <a:srgbClr val="00E5A4"/>
                </a:solidFill>
                <a:latin typeface="Inter" pitchFamily="34" charset="0"/>
                <a:ea typeface="Inter" pitchFamily="34" charset="-122"/>
                <a:cs typeface="Inter" pitchFamily="34" charset="-120"/>
              </a:rPr>
              <a:t>Nearform_</a:t>
            </a:r>
            <a:endParaRPr lang="en-US" sz="1555" dirty="0"/>
          </a:p>
        </p:txBody>
      </p:sp>
      <p:sp>
        <p:nvSpPr>
          <p:cNvPr id="12" name="a.theme@end__social.theme@end__social__email">
            <a:hlinkClick r:id="rId3" tooltip=""/>
          </p:cNvPr>
          <p:cNvSpPr/>
          <p:nvPr/>
        </p:nvSpPr>
        <p:spPr>
          <a:xfrm>
            <a:off x="2340864" y="6494717"/>
            <a:ext cx="1816608" cy="237744"/>
          </a:xfrm>
          <a:prstGeom prst="rect">
            <a:avLst/>
          </a:prstGeom>
          <a:noFill/>
          <a:ln/>
        </p:spPr>
        <p:txBody>
          <a:bodyPr wrap="none" lIns="0" tIns="0" rIns="0" bIns="0" rtlCol="0" anchor="ctr"/>
          <a:lstStyle/>
          <a:p>
            <a:pPr indent="0" marL="0">
              <a:buNone/>
            </a:pPr>
            <a:r>
              <a:rPr lang="en-US" sz="1555" u="none" dirty="0">
                <a:solidFill>
                  <a:srgbClr val="FFFFFF"/>
                </a:solidFill>
                <a:latin typeface="Inter" pitchFamily="34" charset="0"/>
                <a:ea typeface="Inter" pitchFamily="34" charset="-122"/>
                <a:cs typeface="Inter" pitchFamily="34" charset="-120"/>
              </a:rPr>
              <a:t>luca@delpuppo.net</a:t>
            </a:r>
            <a:endParaRPr lang="en-US" sz="1555" dirty="0"/>
          </a:p>
        </p:txBody>
      </p:sp>
      <p:sp>
        <p:nvSpPr>
          <p:cNvPr id="13" name="svg.freya@svg.theme@end__logo"/>
          <p:cNvSpPr/>
          <p:nvPr/>
        </p:nvSpPr>
        <p:spPr>
          <a:xfrm>
            <a:off x="9497568" y="6137529"/>
            <a:ext cx="12192" cy="629031"/>
          </a:xfrm>
          <a:prstGeom prst="rect">
            <a:avLst/>
          </a:prstGeom>
          <a:solidFill>
            <a:srgbClr val="00E5A4"/>
          </a:solidFill>
          <a:ln w="12700">
            <a:solidFill>
              <a:srgbClr val="00E5A4">
                <a:alpha val="0"/>
              </a:srgbClr>
            </a:solidFill>
            <a:prstDash val="solid"/>
          </a:ln>
        </p:spPr>
      </p:sp>
      <p:pic>
        <p:nvPicPr>
          <p:cNvPr id="14" name="svg.freya@svg.theme@end__logo"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97440" y="6137529"/>
            <a:ext cx="1706880" cy="629031"/>
          </a:xfrm>
          <a:prstGeom prst="rect">
            <a:avLst/>
          </a:prstGeom>
        </p:spPr>
      </p:pic>
      <p:sp>
        <p:nvSpPr>
          <p:cNvPr id="15"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heme@hello__title"/>
          <p:cNvSpPr/>
          <p:nvPr/>
        </p:nvSpPr>
        <p:spPr>
          <a:xfrm>
            <a:off x="487680" y="518160"/>
            <a:ext cx="2901696"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Bye Bye 👋, I'm </a:t>
            </a:r>
            <a:endParaRPr lang="en-US" sz="3240" dirty="0"/>
          </a:p>
        </p:txBody>
      </p:sp>
      <p:sp>
        <p:nvSpPr>
          <p:cNvPr id="5" name="h1.theme@hello__title"/>
          <p:cNvSpPr/>
          <p:nvPr/>
        </p:nvSpPr>
        <p:spPr>
          <a:xfrm>
            <a:off x="4376928" y="518160"/>
            <a:ext cx="115824"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pitchFamily="34" charset="0"/>
                <a:ea typeface="Inter" pitchFamily="34" charset="-122"/>
                <a:cs typeface="Inter" pitchFamily="34" charset="-120"/>
              </a:rPr>
              <a:t>!</a:t>
            </a:r>
            <a:endParaRPr lang="en-US" sz="3240" dirty="0"/>
          </a:p>
        </p:txBody>
      </p:sp>
      <p:sp>
        <p:nvSpPr>
          <p:cNvPr id="6" name="span.theme@hello__title__name"/>
          <p:cNvSpPr/>
          <p:nvPr/>
        </p:nvSpPr>
        <p:spPr>
          <a:xfrm>
            <a:off x="3389376" y="518160"/>
            <a:ext cx="987552" cy="493776"/>
          </a:xfrm>
          <a:prstGeom prst="rect">
            <a:avLst/>
          </a:prstGeom>
          <a:noFill/>
          <a:ln/>
        </p:spPr>
        <p:txBody>
          <a:bodyPr wrap="none" lIns="0" tIns="0" rIns="0" bIns="0" rtlCol="0" anchor="ctr"/>
          <a:lstStyle/>
          <a:p>
            <a:pPr indent="0" marL="0">
              <a:buNone/>
            </a:pPr>
            <a:r>
              <a:rPr lang="en-US" sz="3240" u="none" dirty="0">
                <a:solidFill>
                  <a:srgbClr val="000000"/>
                </a:solidFill>
                <a:latin typeface="Inter ExtraBold" pitchFamily="34" charset="0"/>
                <a:ea typeface="Inter ExtraBold" pitchFamily="34" charset="-122"/>
                <a:cs typeface="Inter ExtraBold" pitchFamily="34" charset="-120"/>
              </a:rPr>
              <a:t>Luca</a:t>
            </a:r>
            <a:endParaRPr lang="en-US" sz="3240" dirty="0"/>
          </a:p>
        </p:txBody>
      </p:sp>
      <p:pic>
        <p:nvPicPr>
          <p:cNvPr id="7" name="img.freya@image.theme@hello__hobbies"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theme@hello__logo" descr="preencoded.png">    </p:cNvPr>
          <p:cNvPicPr>
            <a:picLocks noChangeAspect="1"/>
          </p:cNvPicPr>
          <p:nvPr/>
        </p:nvPicPr>
        <p:blipFill>
          <a:blip r:embed="rId2"/>
          <a:stretch>
            <a:fillRect/>
          </a:stretch>
        </p:blipFill>
        <p:spPr>
          <a:xfrm>
            <a:off x="2133600" y="1739265"/>
            <a:ext cx="1828800" cy="1828800"/>
          </a:xfrm>
          <a:prstGeom prst="rect">
            <a:avLst/>
          </a:prstGeom>
        </p:spPr>
      </p:pic>
      <p:sp>
        <p:nvSpPr>
          <p:cNvPr id="9" name="a.theme@hello__role__company">
            <a:hlinkClick r:id="rId3" tooltip=""/>
          </p:cNvPr>
          <p:cNvSpPr/>
          <p:nvPr/>
        </p:nvSpPr>
        <p:spPr>
          <a:xfrm>
            <a:off x="1578864" y="3748469"/>
            <a:ext cx="1036320"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Nearform_</a:t>
            </a:r>
            <a:endParaRPr lang="en-US" sz="1555" dirty="0"/>
          </a:p>
        </p:txBody>
      </p:sp>
      <p:sp>
        <p:nvSpPr>
          <p:cNvPr id="10" name="span.theme@hello__role__description"/>
          <p:cNvSpPr/>
          <p:nvPr/>
        </p:nvSpPr>
        <p:spPr>
          <a:xfrm>
            <a:off x="2798064" y="3748469"/>
            <a:ext cx="17129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AI Native Engineer</a:t>
            </a:r>
            <a:endParaRPr lang="en-US" sz="1555" dirty="0"/>
          </a:p>
        </p:txBody>
      </p:sp>
      <p:sp>
        <p:nvSpPr>
          <p:cNvPr id="11" name="a.theme@hello__role__company">
            <a:hlinkClick r:id="rId4" tooltip=""/>
          </p:cNvPr>
          <p:cNvSpPr/>
          <p:nvPr/>
        </p:nvSpPr>
        <p:spPr>
          <a:xfrm>
            <a:off x="2145792" y="4103942"/>
            <a:ext cx="408432" cy="237744"/>
          </a:xfrm>
          <a:prstGeom prst="rect">
            <a:avLst/>
          </a:prstGeom>
          <a:noFill/>
          <a:ln/>
        </p:spPr>
        <p:txBody>
          <a:bodyPr wrap="none" lIns="0" tIns="0" rIns="0" bIns="0" rtlCol="0" anchor="ctr"/>
          <a:lstStyle/>
          <a:p>
            <a:pPr indent="0" marL="0">
              <a:buNone/>
            </a:pPr>
            <a:r>
              <a:rPr lang="en-US" sz="1555" u="none" dirty="0">
                <a:solidFill>
                  <a:srgbClr val="166BFF"/>
                </a:solidFill>
                <a:latin typeface="Inter ExtraBold" pitchFamily="34" charset="0"/>
                <a:ea typeface="Inter ExtraBold" pitchFamily="34" charset="-122"/>
                <a:cs typeface="Inter ExtraBold" pitchFamily="34" charset="-120"/>
              </a:rPr>
              <a:t>GDE</a:t>
            </a:r>
            <a:endParaRPr lang="en-US" sz="1555" dirty="0"/>
          </a:p>
        </p:txBody>
      </p:sp>
      <p:sp>
        <p:nvSpPr>
          <p:cNvPr id="12" name="span.theme@hello__role__description"/>
          <p:cNvSpPr/>
          <p:nvPr/>
        </p:nvSpPr>
        <p:spPr>
          <a:xfrm>
            <a:off x="2798064" y="4103942"/>
            <a:ext cx="17190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Web Technologies</a:t>
            </a:r>
            <a:endParaRPr lang="en-US" sz="1555" dirty="0"/>
          </a:p>
        </p:txBody>
      </p:sp>
      <p:pic>
        <p:nvPicPr>
          <p:cNvPr id="13" name="svg.code.theme@item__qr.theme@item__qr--horizontal.theme@hello__social__qr"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6736" y="5354765"/>
            <a:ext cx="609600" cy="609600"/>
          </a:xfrm>
          <a:prstGeom prst="rect">
            <a:avLst/>
          </a:prstGeom>
        </p:spPr>
      </p:pic>
      <p:sp>
        <p:nvSpPr>
          <p:cNvPr id="14" name="span">
            <a:hlinkClick r:id="rId7" tooltip=""/>
          </p:cNvPr>
          <p:cNvSpPr/>
          <p:nvPr/>
        </p:nvSpPr>
        <p:spPr>
          <a:xfrm>
            <a:off x="1146048" y="6183821"/>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delpuppo.net</a:t>
            </a:r>
            <a:endParaRPr lang="en-US" sz="1037" dirty="0"/>
          </a:p>
        </p:txBody>
      </p:sp>
      <p:pic>
        <p:nvPicPr>
          <p:cNvPr id="15" name="svg.freya@svg.theme@icon.theme@item__icon.theme@item__icon--horizontal.theme@hello__social__icon"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67712" y="5354765"/>
            <a:ext cx="609600" cy="609600"/>
          </a:xfrm>
          <a:prstGeom prst="rect">
            <a:avLst/>
          </a:prstGeom>
        </p:spPr>
      </p:pic>
      <p:sp>
        <p:nvSpPr>
          <p:cNvPr id="16" name="span">
            <a:hlinkClick r:id="rId10" tooltip=""/>
          </p:cNvPr>
          <p:cNvSpPr/>
          <p:nvPr/>
        </p:nvSpPr>
        <p:spPr>
          <a:xfrm>
            <a:off x="2374392" y="6183821"/>
            <a:ext cx="396240"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a:t>
            </a:r>
            <a:endParaRPr lang="en-US" sz="1037" dirty="0"/>
          </a:p>
        </p:txBody>
      </p:sp>
      <p:pic>
        <p:nvPicPr>
          <p:cNvPr id="17" name="svg.freya@svg.theme@icon.theme@item__icon.theme@item__icon--horizontal.theme@hello__social__icon"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18688" y="5354765"/>
            <a:ext cx="609600" cy="609600"/>
          </a:xfrm>
          <a:prstGeom prst="rect">
            <a:avLst/>
          </a:prstGeom>
        </p:spPr>
      </p:pic>
      <p:sp>
        <p:nvSpPr>
          <p:cNvPr id="18" name="span">
            <a:hlinkClick r:id="rId13" tooltip=""/>
          </p:cNvPr>
          <p:cNvSpPr/>
          <p:nvPr/>
        </p:nvSpPr>
        <p:spPr>
          <a:xfrm>
            <a:off x="3246120" y="6183821"/>
            <a:ext cx="55473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puppo92</a:t>
            </a:r>
            <a:endParaRPr lang="en-US" sz="1037" dirty="0"/>
          </a:p>
        </p:txBody>
      </p:sp>
      <p:pic>
        <p:nvPicPr>
          <p:cNvPr id="19" name="svg.freya@svg.theme@icon.theme@item__icon.theme@item__icon--horizontal.theme@hello__social__icon"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69664" y="5354765"/>
            <a:ext cx="609600" cy="609600"/>
          </a:xfrm>
          <a:prstGeom prst="rect">
            <a:avLst/>
          </a:prstGeom>
        </p:spPr>
      </p:pic>
      <p:sp>
        <p:nvSpPr>
          <p:cNvPr id="20" name="span">
            <a:hlinkClick r:id="rId16" tooltip=""/>
          </p:cNvPr>
          <p:cNvSpPr/>
          <p:nvPr/>
        </p:nvSpPr>
        <p:spPr>
          <a:xfrm>
            <a:off x="3998976" y="6183821"/>
            <a:ext cx="950976" cy="170688"/>
          </a:xfrm>
          <a:prstGeom prst="rect">
            <a:avLst/>
          </a:prstGeom>
          <a:noFill/>
          <a:ln/>
        </p:spPr>
        <p:txBody>
          <a:bodyPr wrap="none" lIns="0" tIns="0" rIns="0" bIns="0" rtlCol="0" anchor="ctr"/>
          <a:lstStyle/>
          <a:p>
            <a:pPr indent="0" marL="0">
              <a:buNone/>
            </a:pPr>
            <a:r>
              <a:rPr lang="en-US" sz="1037" b="1" u="none" dirty="0">
                <a:solidFill>
                  <a:srgbClr val="000000"/>
                </a:solidFill>
                <a:latin typeface="Fira Code" pitchFamily="34" charset="0"/>
                <a:ea typeface="Fira Code" pitchFamily="34" charset="-122"/>
                <a:cs typeface="Fira Code" pitchFamily="34" charset="-120"/>
              </a:rPr>
              <a:t>lucadelpuppo</a:t>
            </a:r>
            <a:endParaRPr lang="en-US" sz="1037" dirty="0"/>
          </a:p>
        </p:txBody>
      </p:sp>
      <p:pic>
        <p:nvPicPr>
          <p:cNvPr id="21" name="svg.freya@svg.theme@logo"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94720" y="5730240"/>
            <a:ext cx="609600" cy="609600"/>
          </a:xfrm>
          <a:prstGeom prst="rect">
            <a:avLst/>
          </a:prstGeom>
        </p:spPr>
      </p:pic>
      <p:sp>
        <p:nvSpPr>
          <p:cNvPr id="22"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E38"/>
          </a:solidFill>
          <a:ln w="12700">
            <a:solidFill>
              <a:srgbClr val="000E38">
                <a:alpha val="0"/>
              </a:srgbClr>
            </a:solidFill>
            <a:prstDash val="solid"/>
          </a:ln>
        </p:spPr>
      </p:sp>
      <p:pic>
        <p:nvPicPr>
          <p:cNvPr id="4" name="img.freya@image.theme@cover__background" descr="preencoded.png">    </p:cNvPr>
          <p:cNvPicPr>
            <a:picLocks noChangeAspect="1"/>
          </p:cNvPicPr>
          <p:nvPr/>
        </p:nvPicPr>
        <p:blipFill>
          <a:blip r:embed="rId1"/>
          <a:stretch>
            <a:fillRect/>
          </a:stretch>
        </p:blipFill>
        <p:spPr>
          <a:xfrm>
            <a:off x="0" y="0"/>
            <a:ext cx="12192000" cy="6827520"/>
          </a:xfrm>
          <a:prstGeom prst="rect">
            <a:avLst/>
          </a:prstGeom>
        </p:spPr>
      </p:pic>
      <p:pic>
        <p:nvPicPr>
          <p:cNvPr id="5" name="svg.freya@svg.theme@cover__logo"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487680"/>
            <a:ext cx="2438400" cy="487871"/>
          </a:xfrm>
          <a:prstGeom prst="rect">
            <a:avLst/>
          </a:prstGeom>
        </p:spPr>
      </p:pic>
      <p:sp>
        <p:nvSpPr>
          <p:cNvPr id="6" name="span"/>
          <p:cNvSpPr/>
          <p:nvPr/>
        </p:nvSpPr>
        <p:spPr>
          <a:xfrm>
            <a:off x="487680" y="2632424"/>
            <a:ext cx="6224016"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Your Next User Is an AI</a:t>
            </a:r>
            <a:endParaRPr lang="en-US" sz="4536" dirty="0"/>
          </a:p>
        </p:txBody>
      </p:sp>
      <p:sp>
        <p:nvSpPr>
          <p:cNvPr id="7" name="span"/>
          <p:cNvSpPr/>
          <p:nvPr/>
        </p:nvSpPr>
        <p:spPr>
          <a:xfrm>
            <a:off x="487680" y="3424523"/>
            <a:ext cx="1749552" cy="701040"/>
          </a:xfrm>
          <a:prstGeom prst="rect">
            <a:avLst/>
          </a:prstGeom>
          <a:noFill/>
          <a:ln/>
        </p:spPr>
        <p:txBody>
          <a:bodyPr wrap="none" lIns="0" tIns="0" rIns="0" bIns="0" rtlCol="0" anchor="ctr"/>
          <a:lstStyle/>
          <a:p>
            <a:pPr indent="0" marL="0">
              <a:buNone/>
            </a:pPr>
            <a:r>
              <a:rPr lang="en-US" sz="4536" u="none" dirty="0">
                <a:solidFill>
                  <a:srgbClr val="FFFFFF"/>
                </a:solidFill>
                <a:latin typeface="Inter Light" pitchFamily="34" charset="0"/>
                <a:ea typeface="Inter Light" pitchFamily="34" charset="-122"/>
                <a:cs typeface="Inter Light" pitchFamily="34" charset="-120"/>
              </a:rPr>
              <a:t>Agent </a:t>
            </a:r>
            <a:endParaRPr lang="en-US" sz="4536" dirty="0"/>
          </a:p>
        </p:txBody>
      </p:sp>
      <p:sp>
        <p:nvSpPr>
          <p:cNvPr id="8" name="span"/>
          <p:cNvSpPr/>
          <p:nvPr/>
        </p:nvSpPr>
        <p:spPr>
          <a:xfrm>
            <a:off x="487680" y="4381214"/>
            <a:ext cx="1981200"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Medium" pitchFamily="34" charset="0"/>
                <a:ea typeface="Inter Medium" pitchFamily="34" charset="-122"/>
                <a:cs typeface="Inter Medium" pitchFamily="34" charset="-120"/>
              </a:rPr>
              <a:t>Luca Del Puppo</a:t>
            </a:r>
            <a:endParaRPr lang="en-US" sz="2074" dirty="0"/>
          </a:p>
        </p:txBody>
      </p:sp>
      <p:sp>
        <p:nvSpPr>
          <p:cNvPr id="9" name="span"/>
          <p:cNvSpPr/>
          <p:nvPr/>
        </p:nvSpPr>
        <p:spPr>
          <a:xfrm>
            <a:off x="2633472" y="4381214"/>
            <a:ext cx="1292352" cy="316992"/>
          </a:xfrm>
          <a:prstGeom prst="rect">
            <a:avLst/>
          </a:prstGeom>
          <a:noFill/>
          <a:ln/>
        </p:spPr>
        <p:txBody>
          <a:bodyPr wrap="none" lIns="0" tIns="0" rIns="0" bIns="0" rtlCol="0" anchor="ctr"/>
          <a:lstStyle/>
          <a:p>
            <a:pPr indent="0" marL="0">
              <a:buNone/>
            </a:pPr>
            <a:r>
              <a:rPr lang="en-US" sz="2074" u="none" dirty="0">
                <a:solidFill>
                  <a:srgbClr val="FFFFFF"/>
                </a:solidFill>
                <a:latin typeface="Inter Light" pitchFamily="34" charset="0"/>
                <a:ea typeface="Inter Light" pitchFamily="34" charset="-122"/>
                <a:cs typeface="Inter Light" pitchFamily="34" charset="-120"/>
              </a:rPr>
              <a:t>Nearform_</a:t>
            </a:r>
            <a:endParaRPr lang="en-US" sz="2074" dirty="0"/>
          </a:p>
        </p:txBody>
      </p:sp>
      <p:sp>
        <p:nvSpPr>
          <p:cNvPr id="10" name="svg.code.theme@cover__qrs__qr__code"/>
          <p:cNvSpPr/>
          <p:nvPr/>
        </p:nvSpPr>
        <p:spPr>
          <a:xfrm>
            <a:off x="658368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code.theme@cover__qrs__qr__code"/>
          <p:cNvSpPr/>
          <p:nvPr/>
        </p:nvSpPr>
        <p:spPr>
          <a:xfrm>
            <a:off x="853440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code.theme@cover__qrs__qr__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pic>
        <p:nvPicPr>
          <p:cNvPr id="13" name="svg.code.theme@cover__qrs__qr__code"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4640" y="548640"/>
            <a:ext cx="1097280" cy="1097280"/>
          </a:xfrm>
          <a:prstGeom prst="rect">
            <a:avLst/>
          </a:prstGeom>
        </p:spPr>
      </p:pic>
      <p:pic>
        <p:nvPicPr>
          <p:cNvPr id="14" name="svg.freya@svg.theme@icon.theme@cover__qrs__qr__imag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59168" y="963168"/>
            <a:ext cx="268224" cy="268224"/>
          </a:xfrm>
          <a:prstGeom prst="rect">
            <a:avLst/>
          </a:prstGeom>
        </p:spPr>
      </p:pic>
      <p:sp>
        <p:nvSpPr>
          <p:cNvPr id="15" name="a.theme@cover__qrs__qr__label">
            <a:hlinkClick r:id="rId8" tooltip=""/>
          </p:cNvPr>
          <p:cNvSpPr/>
          <p:nvPr/>
        </p:nvSpPr>
        <p:spPr>
          <a:xfrm>
            <a:off x="6748272" y="1810512"/>
            <a:ext cx="89001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6" name="svg.code.theme@cover__qrs__qr__code"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95360" y="548640"/>
            <a:ext cx="1097280" cy="1097280"/>
          </a:xfrm>
          <a:prstGeom prst="rect">
            <a:avLst/>
          </a:prstGeom>
        </p:spPr>
      </p:pic>
      <p:pic>
        <p:nvPicPr>
          <p:cNvPr id="17" name="svg.freya@svg.theme@icon.theme@cover__qrs__qr__imag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09888" y="978027"/>
            <a:ext cx="268224" cy="238411"/>
          </a:xfrm>
          <a:prstGeom prst="rect">
            <a:avLst/>
          </a:prstGeom>
        </p:spPr>
      </p:pic>
      <p:sp>
        <p:nvSpPr>
          <p:cNvPr id="18" name="a.theme@cover__qrs__qr__label">
            <a:hlinkClick r:id="rId13" tooltip=""/>
          </p:cNvPr>
          <p:cNvSpPr/>
          <p:nvPr/>
        </p:nvSpPr>
        <p:spPr>
          <a:xfrm>
            <a:off x="8577072" y="1810512"/>
            <a:ext cx="1133856"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pic>
        <p:nvPicPr>
          <p:cNvPr id="19" name="svg.code.theme@cover__qrs__qr__code"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546080" y="548640"/>
            <a:ext cx="1097280" cy="1097280"/>
          </a:xfrm>
          <a:prstGeom prst="rect">
            <a:avLst/>
          </a:prstGeom>
        </p:spPr>
      </p:pic>
      <p:pic>
        <p:nvPicPr>
          <p:cNvPr id="20" name="svg.freya@svg.theme@icon.theme@cover__qrs__qr__image" descr="preencoded.png">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960608" y="918496"/>
            <a:ext cx="268224" cy="357569"/>
          </a:xfrm>
          <a:prstGeom prst="rect">
            <a:avLst/>
          </a:prstGeom>
        </p:spPr>
      </p:pic>
      <p:sp>
        <p:nvSpPr>
          <p:cNvPr id="21" name="a.theme@cover__qrs__qr__label">
            <a:hlinkClick r:id="rId18" tooltip=""/>
          </p:cNvPr>
          <p:cNvSpPr/>
          <p:nvPr/>
        </p:nvSpPr>
        <p:spPr>
          <a:xfrm>
            <a:off x="10485120" y="1810512"/>
            <a:ext cx="1237488"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PPTX</a:t>
            </a:r>
            <a:endParaRPr lang="en-US" sz="1296" dirty="0"/>
          </a:p>
        </p:txBody>
      </p:sp>
      <p:pic>
        <p:nvPicPr>
          <p:cNvPr id="22" name="svg.freya@svg.theme@logo"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094720" y="5730240"/>
            <a:ext cx="609600" cy="609600"/>
          </a:xfrm>
          <a:prstGeom prst="rect">
            <a:avLst/>
          </a:prstGeom>
        </p:spPr>
      </p:pic>
      <p:sp>
        <p:nvSpPr>
          <p:cNvPr id="23" name="div.freya@progress"/>
          <p:cNvSpPr/>
          <p:nvPr/>
        </p:nvSpPr>
        <p:spPr>
          <a:xfrm>
            <a:off x="0" y="6790944"/>
            <a:ext cx="12192000" cy="36576"/>
          </a:xfrm>
          <a:prstGeom prst="rect">
            <a:avLst/>
          </a:prstGeom>
          <a:solidFill>
            <a:srgbClr val="00E5A4"/>
          </a:solidFill>
          <a:ln w="12700">
            <a:solidFill>
              <a:srgbClr val="00E5A4">
                <a:alpha val="0"/>
              </a:srgbClr>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Inter Light</vt:lpstr>
      <vt:lpstr>Inter Medium</vt:lpstr>
      <vt:lpstr>Inter</vt:lpstr>
      <vt:lpstr>Inter ExtraBold</vt:lpstr>
      <vt:lpstr>Fira Code</vt:lpstr>
      <vt:lpstr>Bitter</vt:lpstr>
      <vt:lpstr>Fira Code Light</vt:lpstr>
      <vt:lpstr>Inter SemiBold</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Next User Is an AI Agent</dc:title>
  <dc:subject>We usually design web applications with a single user in mind, that is, the person who is using the screen.
Users read the page, click on the buttons, complete the forms, and make their decisions. Yet what if the software took on some of these tasks for them?
We shall examine in this talk how agents are able to operate in the browser, interact with applications, and make use of the features that we provide. The agent loop, browser tools, and WebMCP will all be covered, with practical examples given in TypeScript.
We shall also discuss the questions that arise following the demo, for example those concerning what actions the agents should be permitted to take, when it is necessary for users to remain in control, and how to verify that everything has worked as expected.
The internet remains familiar, but there is now a new type of user to take into account.
</dc:subject>
  <dc:creator>Luca Del Puppo</dc:creator>
  <cp:lastModifiedBy>Luca Del Puppo</cp:lastModifiedBy>
  <cp:revision>1</cp:revision>
  <dcterms:created xsi:type="dcterms:W3CDTF">2026-11-02T19:31:19Z</dcterms:created>
  <dcterms:modified xsi:type="dcterms:W3CDTF">2026-11-02T19:31:19Z</dcterms:modified>
</cp:coreProperties>
</file>