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0" autoCompressPictures="0" embedTrueType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</p:sldIdLst>
  <p:notesMasterIdLst>
    <p:notesMasterId r:id="rId29"/>
  </p:notesMasterIdLst>
  <p:sldSz cx="12192000" cy="6827520"/>
  <p:notesSz cx="6827520" cy="12192000"/>
  <p:embeddedFontLst>
    <p:embeddedFont>
      <p:font typeface="Inter Light" panose="02000503000000020004" charset="1"/>
      <p:regular r:id="rId34"/>
    </p:embeddedFont>
    <p:embeddedFont>
      <p:font typeface="Inter Medium" panose="02000503000000020004" charset="1"/>
      <p:regular r:id="rId35"/>
    </p:embeddedFont>
    <p:embeddedFont>
      <p:font typeface="Inter" panose="02000503000000020004" charset="1"/>
      <p:regular r:id="rId36"/>
      <p:bold r:id="rId39"/>
    </p:embeddedFont>
    <p:embeddedFont>
      <p:font typeface="Inter ExtraBold" panose="02000503000000020004" charset="1"/>
      <p:regular r:id="rId37"/>
    </p:embeddedFont>
    <p:embeddedFont>
      <p:font typeface="Fira Code" panose="020b0809050000020004" charset="1"/>
      <p:bold r:id="rId38"/>
    </p:embeddedFont>
    <p:embeddedFont>
      <p:font typeface="Inter SemiBold" panose="02000503000000020004" charset="1"/>
      <p:regular r:id="rId40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notesMaster" Target="notesMasters/notesMaster1.xml"/><Relationship Id="rId30" Type="http://schemas.openxmlformats.org/officeDocument/2006/relationships/presProps" Target="presProps.xml"/><Relationship Id="rId31" Type="http://schemas.openxmlformats.org/officeDocument/2006/relationships/viewProps" Target="viewProps.xml"/><Relationship Id="rId32" Type="http://schemas.openxmlformats.org/officeDocument/2006/relationships/theme" Target="theme/theme1.xml"/><Relationship Id="rId33" Type="http://schemas.openxmlformats.org/officeDocument/2006/relationships/tableStyles" Target="tableStyles.xml"/><Relationship Id="rId34" Type="http://schemas.openxmlformats.org/officeDocument/2006/relationships/font" Target="fonts/font1.fntdata"/><Relationship Id="rId35" Type="http://schemas.openxmlformats.org/officeDocument/2006/relationships/font" Target="fonts/font2.fntdata"/><Relationship Id="rId36" Type="http://schemas.openxmlformats.org/officeDocument/2006/relationships/font" Target="fonts/font3.fntdata"/><Relationship Id="rId37" Type="http://schemas.openxmlformats.org/officeDocument/2006/relationships/font" Target="fonts/font4.fntdata"/><Relationship Id="rId38" Type="http://schemas.openxmlformats.org/officeDocument/2006/relationships/font" Target="fonts/font5.fntdata"/><Relationship Id="rId39" Type="http://schemas.openxmlformats.org/officeDocument/2006/relationships/font" Target="fonts/font6.fntdata"/><Relationship Id="rId40" Type="http://schemas.openxmlformats.org/officeDocument/2006/relationships/font" Target="fonts/font7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https://talks.delpuppo.net/vibe-coding-let-s-follow-the-flow" TargetMode="External"/><Relationship Id="rId13" Type="http://schemas.openxmlformats.org/officeDocument/2006/relationships/hyperlink" Target="https://talks.delpuppo.net/pdfs/vibe-coding-let-s-follow-the-flow.pdf" TargetMode="External"/><Relationship Id="rId18" Type="http://schemas.openxmlformats.org/officeDocument/2006/relationships/hyperlink" Target="https://talks.delpuppo.net/pptx/vibe-coding-let-s-follow-the-flow.pptx" TargetMode="External"/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svg"/><Relationship Id="rId4" Type="http://schemas.openxmlformats.org/officeDocument/2006/relationships/image" Target="../media/image-1-4.png"/><Relationship Id="rId5" Type="http://schemas.openxmlformats.org/officeDocument/2006/relationships/image" Target="../media/image-1-5.svg"/><Relationship Id="rId6" Type="http://schemas.openxmlformats.org/officeDocument/2006/relationships/image" Target="../media/image-1-6.png"/><Relationship Id="rId7" Type="http://schemas.openxmlformats.org/officeDocument/2006/relationships/image" Target="../media/image-1-7.svg"/><Relationship Id="rId9" Type="http://schemas.openxmlformats.org/officeDocument/2006/relationships/image" Target="../media/image-1-8.png"/><Relationship Id="rId10" Type="http://schemas.openxmlformats.org/officeDocument/2006/relationships/image" Target="../media/image-1-9.svg"/><Relationship Id="rId11" Type="http://schemas.openxmlformats.org/officeDocument/2006/relationships/image" Target="../media/image-1-10.png"/><Relationship Id="rId12" Type="http://schemas.openxmlformats.org/officeDocument/2006/relationships/image" Target="../media/image-1-11.svg"/><Relationship Id="rId14" Type="http://schemas.openxmlformats.org/officeDocument/2006/relationships/image" Target="../media/image-1-12.png"/><Relationship Id="rId15" Type="http://schemas.openxmlformats.org/officeDocument/2006/relationships/image" Target="../media/image-1-13.svg"/><Relationship Id="rId16" Type="http://schemas.openxmlformats.org/officeDocument/2006/relationships/image" Target="../media/image-1-14.png"/><Relationship Id="rId17" Type="http://schemas.openxmlformats.org/officeDocument/2006/relationships/image" Target="../media/image-1-15.svg"/><Relationship Id="rId19" Type="http://schemas.openxmlformats.org/officeDocument/2006/relationships/image" Target="../media/image-1-16.png"/><Relationship Id="rId20" Type="http://schemas.openxmlformats.org/officeDocument/2006/relationships/image" Target="../media/image-1-17.svg"/><Relationship Id="rId21" Type="http://schemas.openxmlformats.org/officeDocument/2006/relationships/slideLayout" Target="../slideLayouts/slideLayout1.xml"/><Relationship Id="rId2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nearform.com/" TargetMode="External"/><Relationship Id="rId4" Type="http://schemas.openxmlformats.org/officeDocument/2006/relationships/hyperlink" Target="https://developers.google.com/profile/u/108827659498805956148" TargetMode="External"/><Relationship Id="rId7" Type="http://schemas.openxmlformats.org/officeDocument/2006/relationships/hyperlink" Target="http://delpuppo.net/" TargetMode="External"/><Relationship Id="rId10" Type="http://schemas.openxmlformats.org/officeDocument/2006/relationships/hyperlink" Target="https://github.com/puppo" TargetMode="External"/><Relationship Id="rId13" Type="http://schemas.openxmlformats.org/officeDocument/2006/relationships/hyperlink" Target="https://twitter.com/puppo92" TargetMode="External"/><Relationship Id="rId16" Type="http://schemas.openxmlformats.org/officeDocument/2006/relationships/hyperlink" Target="https://linkedin.com/in/lucadelpuppo" TargetMode="External"/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5" Type="http://schemas.openxmlformats.org/officeDocument/2006/relationships/image" Target="../media/image-2-3.png"/><Relationship Id="rId6" Type="http://schemas.openxmlformats.org/officeDocument/2006/relationships/image" Target="../media/image-2-4.svg"/><Relationship Id="rId8" Type="http://schemas.openxmlformats.org/officeDocument/2006/relationships/image" Target="../media/image-2-5.png"/><Relationship Id="rId9" Type="http://schemas.openxmlformats.org/officeDocument/2006/relationships/image" Target="../media/image-2-6.svg"/><Relationship Id="rId11" Type="http://schemas.openxmlformats.org/officeDocument/2006/relationships/image" Target="../media/image-2-7.png"/><Relationship Id="rId12" Type="http://schemas.openxmlformats.org/officeDocument/2006/relationships/image" Target="../media/image-2-8.svg"/><Relationship Id="rId14" Type="http://schemas.openxmlformats.org/officeDocument/2006/relationships/image" Target="../media/image-2-9.png"/><Relationship Id="rId15" Type="http://schemas.openxmlformats.org/officeDocument/2006/relationships/image" Target="../media/image-2-10.svg"/><Relationship Id="rId17" Type="http://schemas.openxmlformats.org/officeDocument/2006/relationships/image" Target="../media/image-2-11.png"/><Relationship Id="rId18" Type="http://schemas.openxmlformats.org/officeDocument/2006/relationships/image" Target="../media/image-2-12.svg"/><Relationship Id="rId19" Type="http://schemas.openxmlformats.org/officeDocument/2006/relationships/slideLayout" Target="../slideLayouts/slideLayout1.xml"/><Relationship Id="rId20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earform.com/careers/" TargetMode="External"/><Relationship Id="rId1" Type="http://schemas.openxmlformats.org/officeDocument/2006/relationships/image" Target="../media/image-3-1.png"/><Relationship Id="rId2" Type="http://schemas.openxmlformats.org/officeDocument/2006/relationships/image" Target="../media/image-3-2.svg"/><Relationship Id="rId4" Type="http://schemas.openxmlformats.org/officeDocument/2006/relationships/image" Target="../media/image-3-3.png"/><Relationship Id="rId5" Type="http://schemas.openxmlformats.org/officeDocument/2006/relationships/image" Target="../media/image-3-4.svg"/><Relationship Id="rId6" Type="http://schemas.openxmlformats.org/officeDocument/2006/relationships/image" Target="../media/image-3-5.png"/><Relationship Id="rId7" Type="http://schemas.openxmlformats.org/officeDocument/2006/relationships/image" Target="../media/image-3-6.sv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sv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sv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sv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sv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sv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sv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sv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svg"/><Relationship Id="rId3" Type="http://schemas.openxmlformats.org/officeDocument/2006/relationships/image" Target="../media/image-11-3.png"/><Relationship Id="rId4" Type="http://schemas.openxmlformats.org/officeDocument/2006/relationships/image" Target="../media/image-11-4.svg"/><Relationship Id="rId5" Type="http://schemas.openxmlformats.org/officeDocument/2006/relationships/image" Target="../media/image-11-5.png"/><Relationship Id="rId6" Type="http://schemas.openxmlformats.org/officeDocument/2006/relationships/image" Target="../media/image-11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svg"/><Relationship Id="rId3" Type="http://schemas.openxmlformats.org/officeDocument/2006/relationships/image" Target="../media/image-12-3.png"/><Relationship Id="rId4" Type="http://schemas.openxmlformats.org/officeDocument/2006/relationships/image" Target="../media/image-12-4.svg"/><Relationship Id="rId5" Type="http://schemas.openxmlformats.org/officeDocument/2006/relationships/image" Target="../media/image-12-5.png"/><Relationship Id="rId6" Type="http://schemas.openxmlformats.org/officeDocument/2006/relationships/image" Target="../media/image-12-6.svg"/><Relationship Id="rId7" Type="http://schemas.openxmlformats.org/officeDocument/2006/relationships/image" Target="../media/image-12-7.png"/><Relationship Id="rId8" Type="http://schemas.openxmlformats.org/officeDocument/2006/relationships/image" Target="../media/image-12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sv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sv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sv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sv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hyperlink" Target="https://github.com/24601/BMAD-AT-CLAUDE" TargetMode="External"/><Relationship Id="rId3" Type="http://schemas.openxmlformats.org/officeDocument/2006/relationships/hyperlink" Target="https://github.com/github/spec-kit" TargetMode="External"/><Relationship Id="rId1" Type="http://schemas.openxmlformats.org/officeDocument/2006/relationships/image" Target="../media/image-19-1.png"/><Relationship Id="rId4" Type="http://schemas.openxmlformats.org/officeDocument/2006/relationships/image" Target="../media/image-19-2.png"/><Relationship Id="rId5" Type="http://schemas.openxmlformats.org/officeDocument/2006/relationships/image" Target="../media/image-19-3.sv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sv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1-1.png"/><Relationship Id="rId2" Type="http://schemas.openxmlformats.org/officeDocument/2006/relationships/image" Target="../media/image-21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2-1.png"/><Relationship Id="rId2" Type="http://schemas.openxmlformats.org/officeDocument/2006/relationships/image" Target="../media/image-22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3-1.png"/><Relationship Id="rId2" Type="http://schemas.openxmlformats.org/officeDocument/2006/relationships/image" Target="../media/image-23-2.png"/><Relationship Id="rId3" Type="http://schemas.openxmlformats.org/officeDocument/2006/relationships/image" Target="../media/image-23-3.sv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hyperlink" Target="https://twitter.com/puppo92" TargetMode="External"/><Relationship Id="rId3" Type="http://schemas.openxmlformats.org/officeDocument/2006/relationships/hyperlink" Target="mailto:luca@delpuppo.net" TargetMode="External"/><Relationship Id="rId1" Type="http://schemas.openxmlformats.org/officeDocument/2006/relationships/image" Target="../media/image-24-1.png"/><Relationship Id="rId4" Type="http://schemas.openxmlformats.org/officeDocument/2006/relationships/image" Target="../media/image-24-2.png"/><Relationship Id="rId5" Type="http://schemas.openxmlformats.org/officeDocument/2006/relationships/image" Target="../media/image-24-3.sv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nearform.com/" TargetMode="External"/><Relationship Id="rId4" Type="http://schemas.openxmlformats.org/officeDocument/2006/relationships/hyperlink" Target="https://developers.google.com/profile/u/108827659498805956148" TargetMode="External"/><Relationship Id="rId7" Type="http://schemas.openxmlformats.org/officeDocument/2006/relationships/hyperlink" Target="https://delpuppo.net/" TargetMode="External"/><Relationship Id="rId10" Type="http://schemas.openxmlformats.org/officeDocument/2006/relationships/hyperlink" Target="https://github.com/puppo" TargetMode="External"/><Relationship Id="rId13" Type="http://schemas.openxmlformats.org/officeDocument/2006/relationships/hyperlink" Target="https://twitter.com/puppo92" TargetMode="External"/><Relationship Id="rId16" Type="http://schemas.openxmlformats.org/officeDocument/2006/relationships/hyperlink" Target="https://linkedin.com/in/lucadelpuppo" TargetMode="External"/><Relationship Id="rId1" Type="http://schemas.openxmlformats.org/officeDocument/2006/relationships/image" Target="../media/image-25-1.png"/><Relationship Id="rId2" Type="http://schemas.openxmlformats.org/officeDocument/2006/relationships/image" Target="../media/image-25-2.png"/><Relationship Id="rId5" Type="http://schemas.openxmlformats.org/officeDocument/2006/relationships/image" Target="../media/image-25-3.png"/><Relationship Id="rId6" Type="http://schemas.openxmlformats.org/officeDocument/2006/relationships/image" Target="../media/image-25-4.svg"/><Relationship Id="rId8" Type="http://schemas.openxmlformats.org/officeDocument/2006/relationships/image" Target="../media/image-25-5.png"/><Relationship Id="rId9" Type="http://schemas.openxmlformats.org/officeDocument/2006/relationships/image" Target="../media/image-25-6.svg"/><Relationship Id="rId11" Type="http://schemas.openxmlformats.org/officeDocument/2006/relationships/image" Target="../media/image-25-7.png"/><Relationship Id="rId12" Type="http://schemas.openxmlformats.org/officeDocument/2006/relationships/image" Target="../media/image-25-8.svg"/><Relationship Id="rId14" Type="http://schemas.openxmlformats.org/officeDocument/2006/relationships/image" Target="../media/image-25-9.png"/><Relationship Id="rId15" Type="http://schemas.openxmlformats.org/officeDocument/2006/relationships/image" Target="../media/image-25-10.svg"/><Relationship Id="rId17" Type="http://schemas.openxmlformats.org/officeDocument/2006/relationships/image" Target="../media/image-25-11.png"/><Relationship Id="rId18" Type="http://schemas.openxmlformats.org/officeDocument/2006/relationships/image" Target="../media/image-25-12.svg"/><Relationship Id="rId19" Type="http://schemas.openxmlformats.org/officeDocument/2006/relationships/slideLayout" Target="../slideLayouts/slideLayout1.xml"/><Relationship Id="rId20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6-1.png"/><Relationship Id="rId2" Type="http://schemas.openxmlformats.org/officeDocument/2006/relationships/image" Target="../media/image-26-2.png"/><Relationship Id="rId3" Type="http://schemas.openxmlformats.org/officeDocument/2006/relationships/image" Target="../media/image-26-3.sv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hyperlink" Target="https://talks.delpuppo.net/vibe-coding-let-s-follow-the-flow" TargetMode="External"/><Relationship Id="rId13" Type="http://schemas.openxmlformats.org/officeDocument/2006/relationships/hyperlink" Target="https://talks.delpuppo.net/pdfs/vibe-coding-let-s-follow-the-flow.pdf" TargetMode="External"/><Relationship Id="rId18" Type="http://schemas.openxmlformats.org/officeDocument/2006/relationships/hyperlink" Target="https://talks.delpuppo.net/pptx/vibe-coding-let-s-follow-the-flow.pptx" TargetMode="External"/><Relationship Id="rId1" Type="http://schemas.openxmlformats.org/officeDocument/2006/relationships/image" Target="../media/image-27-1.png"/><Relationship Id="rId2" Type="http://schemas.openxmlformats.org/officeDocument/2006/relationships/image" Target="../media/image-27-2.png"/><Relationship Id="rId3" Type="http://schemas.openxmlformats.org/officeDocument/2006/relationships/image" Target="../media/image-27-3.svg"/><Relationship Id="rId4" Type="http://schemas.openxmlformats.org/officeDocument/2006/relationships/image" Target="../media/image-27-4.png"/><Relationship Id="rId5" Type="http://schemas.openxmlformats.org/officeDocument/2006/relationships/image" Target="../media/image-27-5.svg"/><Relationship Id="rId6" Type="http://schemas.openxmlformats.org/officeDocument/2006/relationships/image" Target="../media/image-27-6.png"/><Relationship Id="rId7" Type="http://schemas.openxmlformats.org/officeDocument/2006/relationships/image" Target="../media/image-27-7.svg"/><Relationship Id="rId9" Type="http://schemas.openxmlformats.org/officeDocument/2006/relationships/image" Target="../media/image-27-8.png"/><Relationship Id="rId10" Type="http://schemas.openxmlformats.org/officeDocument/2006/relationships/image" Target="../media/image-27-9.svg"/><Relationship Id="rId11" Type="http://schemas.openxmlformats.org/officeDocument/2006/relationships/image" Target="../media/image-27-10.png"/><Relationship Id="rId12" Type="http://schemas.openxmlformats.org/officeDocument/2006/relationships/image" Target="../media/image-27-11.svg"/><Relationship Id="rId14" Type="http://schemas.openxmlformats.org/officeDocument/2006/relationships/image" Target="../media/image-27-12.png"/><Relationship Id="rId15" Type="http://schemas.openxmlformats.org/officeDocument/2006/relationships/image" Target="../media/image-27-13.svg"/><Relationship Id="rId16" Type="http://schemas.openxmlformats.org/officeDocument/2006/relationships/image" Target="../media/image-27-14.png"/><Relationship Id="rId17" Type="http://schemas.openxmlformats.org/officeDocument/2006/relationships/image" Target="../media/image-27-15.svg"/><Relationship Id="rId19" Type="http://schemas.openxmlformats.org/officeDocument/2006/relationships/image" Target="../media/image-27-16.png"/><Relationship Id="rId20" Type="http://schemas.openxmlformats.org/officeDocument/2006/relationships/image" Target="../media/image-27-17.svg"/><Relationship Id="rId21" Type="http://schemas.openxmlformats.org/officeDocument/2006/relationships/slideLayout" Target="../slideLayouts/slideLayout1.xml"/><Relationship Id="rId22" Type="http://schemas.openxmlformats.org/officeDocument/2006/relationships/notesSlide" Target="../notesSlides/notesSlide2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.theme@cover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000E38"/>
          </a:solidFill>
          <a:ln w="12700">
            <a:solidFill>
              <a:srgbClr val="000E38">
                <a:alpha val="0"/>
              </a:srgbClr>
            </a:solidFill>
            <a:prstDash val="solid"/>
          </a:ln>
        </p:spPr>
      </p:sp>
      <p:pic>
        <p:nvPicPr>
          <p:cNvPr id="4" name="img.freya@image.theme@cover__background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27520"/>
          </a:xfrm>
          <a:prstGeom prst="rect">
            <a:avLst/>
          </a:prstGeom>
        </p:spPr>
      </p:pic>
      <p:pic>
        <p:nvPicPr>
          <p:cNvPr id="5" name="svg.freya@svg.theme@cover__logo" descr="preencoded.png">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87680" y="487680"/>
            <a:ext cx="2438400" cy="487871"/>
          </a:xfrm>
          <a:prstGeom prst="rect">
            <a:avLst/>
          </a:prstGeom>
        </p:spPr>
      </p:pic>
      <p:sp>
        <p:nvSpPr>
          <p:cNvPr id="6" name="span"/>
          <p:cNvSpPr/>
          <p:nvPr/>
        </p:nvSpPr>
        <p:spPr>
          <a:xfrm>
            <a:off x="487680" y="2632424"/>
            <a:ext cx="3468624" cy="70104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4536" u="none" dirty="0">
                <a:solidFill>
                  <a:srgbClr val="FFFFFF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Vibe Coding:</a:t>
            </a:r>
            <a:endParaRPr lang="en-US" sz="4536" dirty="0"/>
          </a:p>
        </p:txBody>
      </p:sp>
      <p:sp>
        <p:nvSpPr>
          <p:cNvPr id="7" name="span"/>
          <p:cNvSpPr/>
          <p:nvPr/>
        </p:nvSpPr>
        <p:spPr>
          <a:xfrm>
            <a:off x="487680" y="3424523"/>
            <a:ext cx="5565648" cy="70104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4536" u="none" dirty="0">
                <a:solidFill>
                  <a:srgbClr val="FFFFFF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Let’s Follow the Flow</a:t>
            </a:r>
            <a:endParaRPr lang="en-US" sz="4536" dirty="0"/>
          </a:p>
        </p:txBody>
      </p:sp>
      <p:sp>
        <p:nvSpPr>
          <p:cNvPr id="8" name="span"/>
          <p:cNvSpPr/>
          <p:nvPr/>
        </p:nvSpPr>
        <p:spPr>
          <a:xfrm>
            <a:off x="487680" y="4381214"/>
            <a:ext cx="1981200" cy="31699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2074" u="none" dirty="0">
                <a:solidFill>
                  <a:srgbClr val="FFFFFF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Luca Del Puppo</a:t>
            </a:r>
            <a:endParaRPr lang="en-US" sz="2074" dirty="0"/>
          </a:p>
        </p:txBody>
      </p:sp>
      <p:sp>
        <p:nvSpPr>
          <p:cNvPr id="9" name="span"/>
          <p:cNvSpPr/>
          <p:nvPr/>
        </p:nvSpPr>
        <p:spPr>
          <a:xfrm>
            <a:off x="2633472" y="4381214"/>
            <a:ext cx="1292352" cy="31699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2074" u="none" dirty="0">
                <a:solidFill>
                  <a:srgbClr val="FFFFFF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Nearform_</a:t>
            </a:r>
            <a:endParaRPr lang="en-US" sz="2074" dirty="0"/>
          </a:p>
        </p:txBody>
      </p:sp>
      <p:sp>
        <p:nvSpPr>
          <p:cNvPr id="10" name="svg.code.theme@cover__qrs__qr__code"/>
          <p:cNvSpPr/>
          <p:nvPr/>
        </p:nvSpPr>
        <p:spPr>
          <a:xfrm>
            <a:off x="6583680" y="487680"/>
            <a:ext cx="1219200" cy="121920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1" name="svg.code.theme@cover__qrs__qr__code"/>
          <p:cNvSpPr/>
          <p:nvPr/>
        </p:nvSpPr>
        <p:spPr>
          <a:xfrm>
            <a:off x="8534400" y="487680"/>
            <a:ext cx="1219200" cy="121920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2" name="svg.code.theme@cover__qrs__qr__code"/>
          <p:cNvSpPr/>
          <p:nvPr/>
        </p:nvSpPr>
        <p:spPr>
          <a:xfrm>
            <a:off x="10485120" y="487680"/>
            <a:ext cx="1219200" cy="121920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13" name="svg.code.theme@cover__qrs__qr__code" descr="preencoded.png">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644640" y="548640"/>
            <a:ext cx="1097280" cy="1097280"/>
          </a:xfrm>
          <a:prstGeom prst="rect">
            <a:avLst/>
          </a:prstGeom>
        </p:spPr>
      </p:pic>
      <p:pic>
        <p:nvPicPr>
          <p:cNvPr id="14" name="svg.freya@svg.theme@icon.theme@cover__qrs__qr__image" descr="preencoded.png">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059168" y="963168"/>
            <a:ext cx="268224" cy="268224"/>
          </a:xfrm>
          <a:prstGeom prst="rect">
            <a:avLst/>
          </a:prstGeom>
        </p:spPr>
      </p:pic>
      <p:sp>
        <p:nvSpPr>
          <p:cNvPr id="15" name="a.theme@cover__qrs__qr__label">
            <a:hlinkClick r:id="rId8" tooltip=""/>
          </p:cNvPr>
          <p:cNvSpPr/>
          <p:nvPr/>
        </p:nvSpPr>
        <p:spPr>
          <a:xfrm>
            <a:off x="6748272" y="1810512"/>
            <a:ext cx="890016" cy="20116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296" u="none" dirty="0">
                <a:solidFill>
                  <a:srgbClr val="FFFFFF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View online</a:t>
            </a:r>
            <a:endParaRPr lang="en-US" sz="1296" dirty="0"/>
          </a:p>
        </p:txBody>
      </p:sp>
      <p:pic>
        <p:nvPicPr>
          <p:cNvPr id="16" name="svg.code.theme@cover__qrs__qr__code" descr="preencoded.png">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595360" y="548640"/>
            <a:ext cx="1097280" cy="1097280"/>
          </a:xfrm>
          <a:prstGeom prst="rect">
            <a:avLst/>
          </a:prstGeom>
        </p:spPr>
      </p:pic>
      <p:pic>
        <p:nvPicPr>
          <p:cNvPr id="17" name="svg.freya@svg.theme@icon.theme@cover__qrs__qr__image" descr="preencoded.png">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9009888" y="978027"/>
            <a:ext cx="268224" cy="238411"/>
          </a:xfrm>
          <a:prstGeom prst="rect">
            <a:avLst/>
          </a:prstGeom>
        </p:spPr>
      </p:pic>
      <p:sp>
        <p:nvSpPr>
          <p:cNvPr id="18" name="a.theme@cover__qrs__qr__label">
            <a:hlinkClick r:id="rId13" tooltip=""/>
          </p:cNvPr>
          <p:cNvSpPr/>
          <p:nvPr/>
        </p:nvSpPr>
        <p:spPr>
          <a:xfrm>
            <a:off x="8577072" y="1810512"/>
            <a:ext cx="1133856" cy="20116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296" u="none" dirty="0">
                <a:solidFill>
                  <a:srgbClr val="FFFFFF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Download PDF</a:t>
            </a:r>
            <a:endParaRPr lang="en-US" sz="1296" dirty="0"/>
          </a:p>
        </p:txBody>
      </p:sp>
      <p:pic>
        <p:nvPicPr>
          <p:cNvPr id="19" name="svg.code.theme@cover__qrs__qr__code" descr="preencoded.png">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10546080" y="548640"/>
            <a:ext cx="1097280" cy="1097280"/>
          </a:xfrm>
          <a:prstGeom prst="rect">
            <a:avLst/>
          </a:prstGeom>
        </p:spPr>
      </p:pic>
      <p:pic>
        <p:nvPicPr>
          <p:cNvPr id="20" name="svg.freya@svg.theme@icon.theme@cover__qrs__qr__image" descr="preencoded.png">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10960608" y="918496"/>
            <a:ext cx="268224" cy="357569"/>
          </a:xfrm>
          <a:prstGeom prst="rect">
            <a:avLst/>
          </a:prstGeom>
        </p:spPr>
      </p:pic>
      <p:sp>
        <p:nvSpPr>
          <p:cNvPr id="21" name="a.theme@cover__qrs__qr__label">
            <a:hlinkClick r:id="rId18" tooltip=""/>
          </p:cNvPr>
          <p:cNvSpPr/>
          <p:nvPr/>
        </p:nvSpPr>
        <p:spPr>
          <a:xfrm>
            <a:off x="10485120" y="1810512"/>
            <a:ext cx="1237488" cy="20116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296" u="none" dirty="0">
                <a:solidFill>
                  <a:srgbClr val="FFFFFF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Download PPTX</a:t>
            </a:r>
            <a:endParaRPr lang="en-US" sz="1296" dirty="0"/>
          </a:p>
        </p:txBody>
      </p:sp>
      <p:pic>
        <p:nvPicPr>
          <p:cNvPr id="22" name="svg.freya@svg.theme@logo" descr="preencoded.png">    </p:cNvPr>
          <p:cNvPicPr>
            <a:picLocks noChangeAspect="1"/>
          </p:cNvPicPr>
          <p:nvPr/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11094720" y="5730240"/>
            <a:ext cx="609600" cy="609600"/>
          </a:xfrm>
          <a:prstGeom prst="rect">
            <a:avLst/>
          </a:prstGeom>
        </p:spPr>
      </p:pic>
      <p:sp>
        <p:nvSpPr>
          <p:cNvPr id="23" name="div.freya@progress"/>
          <p:cNvSpPr/>
          <p:nvPr/>
        </p:nvSpPr>
        <p:spPr>
          <a:xfrm>
            <a:off x="0" y="6790944"/>
            <a:ext cx="12192000" cy="36576"/>
          </a:xfrm>
          <a:prstGeom prst="rect">
            <a:avLst/>
          </a:prstGeom>
          <a:solidFill>
            <a:srgbClr val="00E5A4"/>
          </a:solidFill>
          <a:ln w="12700">
            <a:solidFill>
              <a:srgbClr val="00E5A4">
                <a:alpha val="0"/>
              </a:srgbClr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.theme@hello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" name="h1.theme@hello__title"/>
          <p:cNvSpPr/>
          <p:nvPr/>
        </p:nvSpPr>
        <p:spPr>
          <a:xfrm>
            <a:off x="487680" y="518160"/>
            <a:ext cx="1725168" cy="49377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3240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Hi 👋, I'm </a:t>
            </a:r>
            <a:endParaRPr lang="en-US" sz="3240" dirty="0"/>
          </a:p>
        </p:txBody>
      </p:sp>
      <p:sp>
        <p:nvSpPr>
          <p:cNvPr id="5" name="h1.theme@hello__title"/>
          <p:cNvSpPr/>
          <p:nvPr/>
        </p:nvSpPr>
        <p:spPr>
          <a:xfrm>
            <a:off x="3200400" y="518160"/>
            <a:ext cx="115824" cy="49377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3240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!</a:t>
            </a:r>
            <a:endParaRPr lang="en-US" sz="3240" dirty="0"/>
          </a:p>
        </p:txBody>
      </p:sp>
      <p:sp>
        <p:nvSpPr>
          <p:cNvPr id="6" name="span.theme@hello__title__name"/>
          <p:cNvSpPr/>
          <p:nvPr/>
        </p:nvSpPr>
        <p:spPr>
          <a:xfrm>
            <a:off x="2212848" y="518160"/>
            <a:ext cx="987552" cy="49377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3240" u="none" dirty="0">
                <a:solidFill>
                  <a:srgbClr val="000000"/>
                </a:solidFill>
                <a:latin typeface="Inter ExtraBold" pitchFamily="34" charset="0"/>
                <a:ea typeface="Inter ExtraBold" pitchFamily="34" charset="-122"/>
                <a:cs typeface="Inter ExtraBold" pitchFamily="34" charset="-120"/>
              </a:rPr>
              <a:t>Luca</a:t>
            </a:r>
            <a:endParaRPr lang="en-US" sz="3240" dirty="0"/>
          </a:p>
        </p:txBody>
      </p:sp>
      <p:pic>
        <p:nvPicPr>
          <p:cNvPr id="7" name="img.freya@image.theme@hello__hobbies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02096" y="0"/>
            <a:ext cx="6089904" cy="6827520"/>
          </a:xfrm>
          <a:prstGeom prst="rect">
            <a:avLst/>
          </a:prstGeom>
        </p:spPr>
      </p:pic>
      <p:pic>
        <p:nvPicPr>
          <p:cNvPr id="8" name="img.freya@image.theme@hello__logo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3600" y="1722787"/>
            <a:ext cx="1828800" cy="1828800"/>
          </a:xfrm>
          <a:prstGeom prst="rect">
            <a:avLst/>
          </a:prstGeom>
        </p:spPr>
      </p:pic>
      <p:sp>
        <p:nvSpPr>
          <p:cNvPr id="9" name="a.theme@hello__role__company">
            <a:hlinkClick r:id="rId3" tooltip=""/>
          </p:cNvPr>
          <p:cNvSpPr/>
          <p:nvPr/>
        </p:nvSpPr>
        <p:spPr>
          <a:xfrm>
            <a:off x="1578864" y="3731990"/>
            <a:ext cx="1036320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166BFF"/>
                </a:solidFill>
                <a:latin typeface="Inter ExtraBold" pitchFamily="34" charset="0"/>
                <a:ea typeface="Inter ExtraBold" pitchFamily="34" charset="-122"/>
                <a:cs typeface="Inter ExtraBold" pitchFamily="34" charset="-120"/>
              </a:rPr>
              <a:t>Nearform_</a:t>
            </a:r>
            <a:endParaRPr lang="en-US" sz="1555" dirty="0"/>
          </a:p>
        </p:txBody>
      </p:sp>
      <p:sp>
        <p:nvSpPr>
          <p:cNvPr id="10" name="span.theme@hello__role__description"/>
          <p:cNvSpPr/>
          <p:nvPr/>
        </p:nvSpPr>
        <p:spPr>
          <a:xfrm>
            <a:off x="2798064" y="3731990"/>
            <a:ext cx="1712976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AI Native Engineer</a:t>
            </a:r>
            <a:endParaRPr lang="en-US" sz="1555" dirty="0"/>
          </a:p>
        </p:txBody>
      </p:sp>
      <p:sp>
        <p:nvSpPr>
          <p:cNvPr id="11" name="a.theme@hello__role__company">
            <a:hlinkClick r:id="rId4" tooltip=""/>
          </p:cNvPr>
          <p:cNvSpPr/>
          <p:nvPr/>
        </p:nvSpPr>
        <p:spPr>
          <a:xfrm>
            <a:off x="2145792" y="4087463"/>
            <a:ext cx="408432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166BFF"/>
                </a:solidFill>
                <a:latin typeface="Inter ExtraBold" pitchFamily="34" charset="0"/>
                <a:ea typeface="Inter ExtraBold" pitchFamily="34" charset="-122"/>
                <a:cs typeface="Inter ExtraBold" pitchFamily="34" charset="-120"/>
              </a:rPr>
              <a:t>GDE</a:t>
            </a:r>
            <a:endParaRPr lang="en-US" sz="1555" dirty="0"/>
          </a:p>
        </p:txBody>
      </p:sp>
      <p:sp>
        <p:nvSpPr>
          <p:cNvPr id="12" name="span.theme@hello__role__description"/>
          <p:cNvSpPr/>
          <p:nvPr/>
        </p:nvSpPr>
        <p:spPr>
          <a:xfrm>
            <a:off x="2798064" y="4087463"/>
            <a:ext cx="1719072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Web Technologies</a:t>
            </a:r>
            <a:endParaRPr lang="en-US" sz="1555" dirty="0"/>
          </a:p>
        </p:txBody>
      </p:sp>
      <p:pic>
        <p:nvPicPr>
          <p:cNvPr id="13" name="svg.code.theme@item__qr.theme@item__qr--horizontal.theme@hello__social__qr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87552" y="5321808"/>
            <a:ext cx="609600" cy="609600"/>
          </a:xfrm>
          <a:prstGeom prst="rect">
            <a:avLst/>
          </a:prstGeom>
        </p:spPr>
      </p:pic>
      <p:sp>
        <p:nvSpPr>
          <p:cNvPr id="14" name="a">
            <a:hlinkClick r:id="rId7" tooltip=""/>
          </p:cNvPr>
          <p:cNvSpPr/>
          <p:nvPr/>
        </p:nvSpPr>
        <p:spPr>
          <a:xfrm>
            <a:off x="707136" y="6144768"/>
            <a:ext cx="1170432" cy="21945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296" b="1" u="none" dirty="0">
                <a:solidFill>
                  <a:srgbClr val="166BF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delpuppo.net</a:t>
            </a:r>
            <a:endParaRPr lang="en-US" sz="1296" dirty="0"/>
          </a:p>
        </p:txBody>
      </p:sp>
      <p:pic>
        <p:nvPicPr>
          <p:cNvPr id="15" name="svg.freya@svg.theme@icon.theme@item__icon.theme@item__icon--horizontal.theme@hello__social__icon" descr="preencoded.png">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2157984" y="5321808"/>
            <a:ext cx="609600" cy="609600"/>
          </a:xfrm>
          <a:prstGeom prst="rect">
            <a:avLst/>
          </a:prstGeom>
        </p:spPr>
      </p:pic>
      <p:sp>
        <p:nvSpPr>
          <p:cNvPr id="16" name="span">
            <a:hlinkClick r:id="rId10" tooltip=""/>
          </p:cNvPr>
          <p:cNvSpPr/>
          <p:nvPr/>
        </p:nvSpPr>
        <p:spPr>
          <a:xfrm>
            <a:off x="2264664" y="6150864"/>
            <a:ext cx="396240" cy="17068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037" b="1" u="none" dirty="0">
                <a:solidFill>
                  <a:srgbClr val="000000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puppo</a:t>
            </a:r>
            <a:endParaRPr lang="en-US" sz="1037" dirty="0"/>
          </a:p>
        </p:txBody>
      </p:sp>
      <p:pic>
        <p:nvPicPr>
          <p:cNvPr id="17" name="svg.freya@svg.theme@icon.theme@item__icon.theme@item__icon--horizontal.theme@hello__social__icon" descr="preencoded.png">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328416" y="5321808"/>
            <a:ext cx="609600" cy="609600"/>
          </a:xfrm>
          <a:prstGeom prst="rect">
            <a:avLst/>
          </a:prstGeom>
        </p:spPr>
      </p:pic>
      <p:sp>
        <p:nvSpPr>
          <p:cNvPr id="18" name="span">
            <a:hlinkClick r:id="rId13" tooltip=""/>
          </p:cNvPr>
          <p:cNvSpPr/>
          <p:nvPr/>
        </p:nvSpPr>
        <p:spPr>
          <a:xfrm>
            <a:off x="3355848" y="6150864"/>
            <a:ext cx="554736" cy="17068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037" b="1" u="none" dirty="0">
                <a:solidFill>
                  <a:srgbClr val="000000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puppo92</a:t>
            </a:r>
            <a:endParaRPr lang="en-US" sz="1037" dirty="0"/>
          </a:p>
        </p:txBody>
      </p:sp>
      <p:pic>
        <p:nvPicPr>
          <p:cNvPr id="19" name="svg.freya@svg.theme@icon.theme@item__icon.theme@item__icon--horizontal.theme@hello__social__icon" descr="preencoded.png">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4498848" y="5321808"/>
            <a:ext cx="609600" cy="609600"/>
          </a:xfrm>
          <a:prstGeom prst="rect">
            <a:avLst/>
          </a:prstGeom>
        </p:spPr>
      </p:pic>
      <p:sp>
        <p:nvSpPr>
          <p:cNvPr id="20" name="span">
            <a:hlinkClick r:id="rId16" tooltip=""/>
          </p:cNvPr>
          <p:cNvSpPr/>
          <p:nvPr/>
        </p:nvSpPr>
        <p:spPr>
          <a:xfrm>
            <a:off x="4328160" y="6150864"/>
            <a:ext cx="950976" cy="17068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037" b="1" u="none" dirty="0">
                <a:solidFill>
                  <a:srgbClr val="000000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lucadelpuppo</a:t>
            </a:r>
            <a:endParaRPr lang="en-US" sz="1037" dirty="0"/>
          </a:p>
        </p:txBody>
      </p:sp>
      <p:pic>
        <p:nvPicPr>
          <p:cNvPr id="21" name="svg.freya@svg.theme@logo" descr="preencoded.png">    </p:cNvPr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11094720" y="5730240"/>
            <a:ext cx="609600" cy="609600"/>
          </a:xfrm>
          <a:prstGeom prst="rect">
            <a:avLst/>
          </a:prstGeom>
        </p:spPr>
      </p:pic>
      <p:sp>
        <p:nvSpPr>
          <p:cNvPr id="22" name="div.freya@progress"/>
          <p:cNvSpPr/>
          <p:nvPr/>
        </p:nvSpPr>
        <p:spPr>
          <a:xfrm>
            <a:off x="0" y="6790944"/>
            <a:ext cx="12192000" cy="36576"/>
          </a:xfrm>
          <a:prstGeom prst="rect">
            <a:avLst/>
          </a:prstGeom>
          <a:solidFill>
            <a:srgbClr val="00E5A4"/>
          </a:solidFill>
          <a:ln w="12700">
            <a:solidFill>
              <a:srgbClr val="00E5A4">
                <a:alpha val="0"/>
              </a:srgbClr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.theme@nearform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000E38"/>
          </a:solidFill>
          <a:ln w="12700">
            <a:solidFill>
              <a:srgbClr val="000E38">
                <a:alpha val="0"/>
              </a:srgbClr>
            </a:solidFill>
            <a:prstDash val="solid"/>
          </a:ln>
        </p:spPr>
      </p:sp>
      <p:sp>
        <p:nvSpPr>
          <p:cNvPr id="4" name="h4.theme@nearform__description"/>
          <p:cNvSpPr/>
          <p:nvPr/>
        </p:nvSpPr>
        <p:spPr>
          <a:xfrm>
            <a:off x="853440" y="749808"/>
            <a:ext cx="6065520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u="none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We’re an independent team of engineers, designers and</a:t>
            </a:r>
            <a:endParaRPr lang="en-US" sz="1814" dirty="0"/>
          </a:p>
        </p:txBody>
      </p:sp>
      <p:sp>
        <p:nvSpPr>
          <p:cNvPr id="5" name="h4.theme@nearform__description"/>
          <p:cNvSpPr/>
          <p:nvPr/>
        </p:nvSpPr>
        <p:spPr>
          <a:xfrm>
            <a:off x="853440" y="1072420"/>
            <a:ext cx="5614416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u="none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strategists who build digital solutions and enhanced</a:t>
            </a:r>
            <a:endParaRPr lang="en-US" sz="1814" dirty="0"/>
          </a:p>
        </p:txBody>
      </p:sp>
      <p:sp>
        <p:nvSpPr>
          <p:cNvPr id="6" name="h4.theme@nearform__description"/>
          <p:cNvSpPr/>
          <p:nvPr/>
        </p:nvSpPr>
        <p:spPr>
          <a:xfrm>
            <a:off x="853440" y="1395032"/>
            <a:ext cx="5608320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u="none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capability at pace for ambitious enterprises seeking</a:t>
            </a:r>
            <a:endParaRPr lang="en-US" sz="1814" dirty="0"/>
          </a:p>
        </p:txBody>
      </p:sp>
      <p:sp>
        <p:nvSpPr>
          <p:cNvPr id="7" name="h4.theme@nearform__description"/>
          <p:cNvSpPr/>
          <p:nvPr/>
        </p:nvSpPr>
        <p:spPr>
          <a:xfrm>
            <a:off x="853440" y="1717643"/>
            <a:ext cx="2852928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u="none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enduring business impact.</a:t>
            </a:r>
            <a:endParaRPr lang="en-US" sz="1814" dirty="0"/>
          </a:p>
        </p:txBody>
      </p:sp>
      <p:sp>
        <p:nvSpPr>
          <p:cNvPr id="8" name="dt.theme@nearform__stats__number"/>
          <p:cNvSpPr/>
          <p:nvPr/>
        </p:nvSpPr>
        <p:spPr>
          <a:xfrm>
            <a:off x="853440" y="2345055"/>
            <a:ext cx="359664" cy="25603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685" u="none" dirty="0">
                <a:solidFill>
                  <a:srgbClr val="00E5A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10+</a:t>
            </a:r>
            <a:endParaRPr lang="en-US" sz="1685" dirty="0"/>
          </a:p>
        </p:txBody>
      </p:sp>
      <p:sp>
        <p:nvSpPr>
          <p:cNvPr id="9" name="dd.theme@nearform__stats__name"/>
          <p:cNvSpPr/>
          <p:nvPr/>
        </p:nvSpPr>
        <p:spPr>
          <a:xfrm>
            <a:off x="1463040" y="2345055"/>
            <a:ext cx="1712976" cy="25603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685" u="none" dirty="0">
                <a:solidFill>
                  <a:srgbClr val="FFFFFF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Years experience</a:t>
            </a:r>
            <a:endParaRPr lang="en-US" sz="1685" dirty="0"/>
          </a:p>
        </p:txBody>
      </p:sp>
      <p:sp>
        <p:nvSpPr>
          <p:cNvPr id="10" name="dt.theme@nearform__stats__number"/>
          <p:cNvSpPr/>
          <p:nvPr/>
        </p:nvSpPr>
        <p:spPr>
          <a:xfrm>
            <a:off x="853440" y="2778728"/>
            <a:ext cx="548640" cy="25603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685" u="none" dirty="0">
                <a:solidFill>
                  <a:srgbClr val="00E5A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400+</a:t>
            </a:r>
            <a:endParaRPr lang="en-US" sz="1685" dirty="0"/>
          </a:p>
        </p:txBody>
      </p:sp>
      <p:sp>
        <p:nvSpPr>
          <p:cNvPr id="11" name="dd.theme@nearform__stats__name"/>
          <p:cNvSpPr/>
          <p:nvPr/>
        </p:nvSpPr>
        <p:spPr>
          <a:xfrm>
            <a:off x="1463040" y="2778728"/>
            <a:ext cx="1261872" cy="25603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685" u="none" dirty="0">
                <a:solidFill>
                  <a:srgbClr val="FFFFFF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Nearformers</a:t>
            </a:r>
            <a:endParaRPr lang="en-US" sz="1685" dirty="0"/>
          </a:p>
        </p:txBody>
      </p:sp>
      <p:sp>
        <p:nvSpPr>
          <p:cNvPr id="12" name="dt.theme@nearform__stats__number"/>
          <p:cNvSpPr/>
          <p:nvPr/>
        </p:nvSpPr>
        <p:spPr>
          <a:xfrm>
            <a:off x="853440" y="3212402"/>
            <a:ext cx="262128" cy="25603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685" u="none" dirty="0">
                <a:solidFill>
                  <a:srgbClr val="00E5A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28</a:t>
            </a:r>
            <a:endParaRPr lang="en-US" sz="1685" dirty="0"/>
          </a:p>
        </p:txBody>
      </p:sp>
      <p:sp>
        <p:nvSpPr>
          <p:cNvPr id="13" name="dd.theme@nearform__stats__name"/>
          <p:cNvSpPr/>
          <p:nvPr/>
        </p:nvSpPr>
        <p:spPr>
          <a:xfrm>
            <a:off x="1463040" y="3212402"/>
            <a:ext cx="963168" cy="25603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685" u="none" dirty="0">
                <a:solidFill>
                  <a:srgbClr val="FFFFFF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Countries</a:t>
            </a:r>
            <a:endParaRPr lang="en-US" sz="1685" dirty="0"/>
          </a:p>
        </p:txBody>
      </p:sp>
      <p:sp>
        <p:nvSpPr>
          <p:cNvPr id="14" name="dt.theme@nearform__stats__number"/>
          <p:cNvSpPr/>
          <p:nvPr/>
        </p:nvSpPr>
        <p:spPr>
          <a:xfrm>
            <a:off x="3663696" y="2345055"/>
            <a:ext cx="524256" cy="25603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685" u="none" dirty="0">
                <a:solidFill>
                  <a:srgbClr val="00E5A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700+</a:t>
            </a:r>
            <a:endParaRPr lang="en-US" sz="1685" dirty="0"/>
          </a:p>
        </p:txBody>
      </p:sp>
      <p:sp>
        <p:nvSpPr>
          <p:cNvPr id="15" name="dd.theme@nearform__stats__name"/>
          <p:cNvSpPr/>
          <p:nvPr/>
        </p:nvSpPr>
        <p:spPr>
          <a:xfrm>
            <a:off x="4273296" y="2345055"/>
            <a:ext cx="1359408" cy="25603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685" u="none" dirty="0">
                <a:solidFill>
                  <a:srgbClr val="FFFFFF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Engagements</a:t>
            </a:r>
            <a:endParaRPr lang="en-US" sz="1685" dirty="0"/>
          </a:p>
        </p:txBody>
      </p:sp>
      <p:sp>
        <p:nvSpPr>
          <p:cNvPr id="16" name="dt.theme@nearform__stats__number"/>
          <p:cNvSpPr/>
          <p:nvPr/>
        </p:nvSpPr>
        <p:spPr>
          <a:xfrm>
            <a:off x="3663696" y="2778728"/>
            <a:ext cx="542544" cy="25603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685" u="none" dirty="0">
                <a:solidFill>
                  <a:srgbClr val="00E5A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380+</a:t>
            </a:r>
            <a:endParaRPr lang="en-US" sz="1685" dirty="0"/>
          </a:p>
        </p:txBody>
      </p:sp>
      <p:sp>
        <p:nvSpPr>
          <p:cNvPr id="17" name="dd.theme@nearform__stats__name"/>
          <p:cNvSpPr/>
          <p:nvPr/>
        </p:nvSpPr>
        <p:spPr>
          <a:xfrm>
            <a:off x="4273296" y="2778728"/>
            <a:ext cx="1085088" cy="25603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685" u="none" dirty="0">
                <a:solidFill>
                  <a:srgbClr val="FFFFFF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Customers</a:t>
            </a:r>
            <a:endParaRPr lang="en-US" sz="1685" dirty="0"/>
          </a:p>
        </p:txBody>
      </p:sp>
      <p:pic>
        <p:nvPicPr>
          <p:cNvPr id="18" name="svg.freya@svg.theme@nearform__globe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87680" y="2917222"/>
            <a:ext cx="6461760" cy="3877247"/>
          </a:xfrm>
          <a:prstGeom prst="rect">
            <a:avLst/>
          </a:prstGeom>
        </p:spPr>
      </p:pic>
      <p:sp>
        <p:nvSpPr>
          <p:cNvPr id="19" name="h4.theme@nearform__open-source__title"/>
          <p:cNvSpPr/>
          <p:nvPr/>
        </p:nvSpPr>
        <p:spPr>
          <a:xfrm>
            <a:off x="7802880" y="755904"/>
            <a:ext cx="3742944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Nearform’s commitment to Open Source</a:t>
            </a:r>
            <a:endParaRPr lang="en-US" sz="1555" dirty="0"/>
          </a:p>
        </p:txBody>
      </p:sp>
      <p:sp>
        <p:nvSpPr>
          <p:cNvPr id="20" name="div.theme@nearform__open-source__card"/>
          <p:cNvSpPr/>
          <p:nvPr/>
        </p:nvSpPr>
        <p:spPr>
          <a:xfrm>
            <a:off x="7802880" y="1125284"/>
            <a:ext cx="1097280" cy="1314926"/>
          </a:xfrm>
          <a:prstGeom prst="rect">
            <a:avLst/>
          </a:prstGeom>
          <a:solidFill>
            <a:srgbClr val="8950FF"/>
          </a:solidFill>
          <a:ln w="12700">
            <a:solidFill>
              <a:srgbClr val="8950FF">
                <a:alpha val="0"/>
              </a:srgbClr>
            </a:solidFill>
            <a:prstDash val="solid"/>
          </a:ln>
        </p:spPr>
      </p:sp>
      <p:sp>
        <p:nvSpPr>
          <p:cNvPr id="21" name="strong.theme@nearform__open-source__number"/>
          <p:cNvSpPr/>
          <p:nvPr/>
        </p:nvSpPr>
        <p:spPr>
          <a:xfrm>
            <a:off x="7924800" y="1289876"/>
            <a:ext cx="621792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u="none" dirty="0">
                <a:solidFill>
                  <a:srgbClr val="FFFFFF"/>
                </a:solidFill>
                <a:latin typeface="Inter ExtraBold" pitchFamily="34" charset="0"/>
                <a:ea typeface="Inter ExtraBold" pitchFamily="34" charset="-122"/>
                <a:cs typeface="Inter ExtraBold" pitchFamily="34" charset="-120"/>
              </a:rPr>
              <a:t>15m+</a:t>
            </a:r>
            <a:endParaRPr lang="en-US" sz="1814" dirty="0"/>
          </a:p>
        </p:txBody>
      </p:sp>
      <p:sp>
        <p:nvSpPr>
          <p:cNvPr id="22" name="span.theme@nearform__open-source__name"/>
          <p:cNvSpPr/>
          <p:nvPr/>
        </p:nvSpPr>
        <p:spPr>
          <a:xfrm>
            <a:off x="7924800" y="1703927"/>
            <a:ext cx="609600" cy="14020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907" u="none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Downloads</a:t>
            </a:r>
            <a:endParaRPr lang="en-US" sz="907" dirty="0"/>
          </a:p>
        </p:txBody>
      </p:sp>
      <p:sp>
        <p:nvSpPr>
          <p:cNvPr id="23" name="p.theme@nearform__open-source__card.theme@nearform__open-source__description"/>
          <p:cNvSpPr/>
          <p:nvPr/>
        </p:nvSpPr>
        <p:spPr>
          <a:xfrm>
            <a:off x="8961120" y="1125284"/>
            <a:ext cx="2743200" cy="1314926"/>
          </a:xfrm>
          <a:prstGeom prst="rect">
            <a:avLst/>
          </a:prstGeom>
          <a:solidFill>
            <a:srgbClr val="8950FF"/>
          </a:solidFill>
          <a:ln w="12700">
            <a:solidFill>
              <a:srgbClr val="8950FF">
                <a:alpha val="0"/>
              </a:srgbClr>
            </a:solidFill>
            <a:prstDash val="solid"/>
          </a:ln>
        </p:spPr>
      </p:sp>
      <p:sp>
        <p:nvSpPr>
          <p:cNvPr id="24" name="p.theme@nearform__open-source__card.theme@nearform__open-source__description"/>
          <p:cNvSpPr/>
          <p:nvPr/>
        </p:nvSpPr>
        <p:spPr>
          <a:xfrm>
            <a:off x="9204960" y="1277684"/>
            <a:ext cx="1572768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u="none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Over 15 million</a:t>
            </a:r>
            <a:endParaRPr lang="en-US" sz="1814" dirty="0"/>
          </a:p>
        </p:txBody>
      </p:sp>
      <p:sp>
        <p:nvSpPr>
          <p:cNvPr id="25" name="p.theme@nearform__open-source__card.theme@nearform__open-source__description"/>
          <p:cNvSpPr/>
          <p:nvPr/>
        </p:nvSpPr>
        <p:spPr>
          <a:xfrm>
            <a:off x="9204960" y="1577245"/>
            <a:ext cx="1853184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u="none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downloads every</a:t>
            </a:r>
            <a:endParaRPr lang="en-US" sz="1814" dirty="0"/>
          </a:p>
        </p:txBody>
      </p:sp>
      <p:sp>
        <p:nvSpPr>
          <p:cNvPr id="26" name="p.theme@nearform__open-source__card.theme@nearform__open-source__description"/>
          <p:cNvSpPr/>
          <p:nvPr/>
        </p:nvSpPr>
        <p:spPr>
          <a:xfrm>
            <a:off x="9204960" y="1876806"/>
            <a:ext cx="579120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u="none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week</a:t>
            </a:r>
            <a:endParaRPr lang="en-US" sz="1814" dirty="0"/>
          </a:p>
        </p:txBody>
      </p:sp>
      <p:sp>
        <p:nvSpPr>
          <p:cNvPr id="27" name="div.theme@nearform__open-source__card"/>
          <p:cNvSpPr/>
          <p:nvPr/>
        </p:nvSpPr>
        <p:spPr>
          <a:xfrm>
            <a:off x="7802880" y="2501170"/>
            <a:ext cx="1097280" cy="1314926"/>
          </a:xfrm>
          <a:prstGeom prst="rect">
            <a:avLst/>
          </a:prstGeom>
          <a:solidFill>
            <a:srgbClr val="A173FF"/>
          </a:solidFill>
          <a:ln w="12700">
            <a:solidFill>
              <a:srgbClr val="A173FF">
                <a:alpha val="0"/>
              </a:srgbClr>
            </a:solidFill>
            <a:prstDash val="solid"/>
          </a:ln>
        </p:spPr>
      </p:sp>
      <p:sp>
        <p:nvSpPr>
          <p:cNvPr id="28" name="strong.theme@nearform__open-source__number"/>
          <p:cNvSpPr/>
          <p:nvPr/>
        </p:nvSpPr>
        <p:spPr>
          <a:xfrm>
            <a:off x="7924800" y="2665762"/>
            <a:ext cx="786384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u="none" dirty="0">
                <a:solidFill>
                  <a:srgbClr val="FFFFFF"/>
                </a:solidFill>
                <a:latin typeface="Inter ExtraBold" pitchFamily="34" charset="0"/>
                <a:ea typeface="Inter ExtraBold" pitchFamily="34" charset="-122"/>
                <a:cs typeface="Inter ExtraBold" pitchFamily="34" charset="-120"/>
              </a:rPr>
              <a:t>1192k+</a:t>
            </a:r>
            <a:endParaRPr lang="en-US" sz="1814" dirty="0"/>
          </a:p>
        </p:txBody>
      </p:sp>
      <p:sp>
        <p:nvSpPr>
          <p:cNvPr id="29" name="span.theme@nearform__open-source__name"/>
          <p:cNvSpPr/>
          <p:nvPr/>
        </p:nvSpPr>
        <p:spPr>
          <a:xfrm>
            <a:off x="7924800" y="3079814"/>
            <a:ext cx="731520" cy="14020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907" u="none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Contributions</a:t>
            </a:r>
            <a:endParaRPr lang="en-US" sz="907" dirty="0"/>
          </a:p>
        </p:txBody>
      </p:sp>
      <p:sp>
        <p:nvSpPr>
          <p:cNvPr id="30" name="p.theme@nearform__open-source__card.theme@nearform__open-source__description"/>
          <p:cNvSpPr/>
          <p:nvPr/>
        </p:nvSpPr>
        <p:spPr>
          <a:xfrm>
            <a:off x="8961120" y="2501170"/>
            <a:ext cx="2743200" cy="1314926"/>
          </a:xfrm>
          <a:prstGeom prst="rect">
            <a:avLst/>
          </a:prstGeom>
          <a:solidFill>
            <a:srgbClr val="A173FF"/>
          </a:solidFill>
          <a:ln w="12700">
            <a:solidFill>
              <a:srgbClr val="A173FF">
                <a:alpha val="0"/>
              </a:srgbClr>
            </a:solidFill>
            <a:prstDash val="solid"/>
          </a:ln>
        </p:spPr>
      </p:sp>
      <p:sp>
        <p:nvSpPr>
          <p:cNvPr id="31" name="p.theme@nearform__open-source__card.theme@nearform__open-source__description"/>
          <p:cNvSpPr/>
          <p:nvPr/>
        </p:nvSpPr>
        <p:spPr>
          <a:xfrm>
            <a:off x="9204960" y="2653570"/>
            <a:ext cx="1493520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u="none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Thousands of</a:t>
            </a:r>
            <a:endParaRPr lang="en-US" sz="1814" dirty="0"/>
          </a:p>
        </p:txBody>
      </p:sp>
      <p:sp>
        <p:nvSpPr>
          <p:cNvPr id="32" name="p.theme@nearform__open-source__card.theme@nearform__open-source__description"/>
          <p:cNvSpPr/>
          <p:nvPr/>
        </p:nvSpPr>
        <p:spPr>
          <a:xfrm>
            <a:off x="9204960" y="2953131"/>
            <a:ext cx="2090928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u="none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contributions every</a:t>
            </a:r>
            <a:endParaRPr lang="en-US" sz="1814" dirty="0"/>
          </a:p>
        </p:txBody>
      </p:sp>
      <p:sp>
        <p:nvSpPr>
          <p:cNvPr id="33" name="p.theme@nearform__open-source__card.theme@nearform__open-source__description"/>
          <p:cNvSpPr/>
          <p:nvPr/>
        </p:nvSpPr>
        <p:spPr>
          <a:xfrm>
            <a:off x="9204960" y="3252692"/>
            <a:ext cx="469392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u="none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year</a:t>
            </a:r>
            <a:endParaRPr lang="en-US" sz="1814" dirty="0"/>
          </a:p>
        </p:txBody>
      </p:sp>
      <p:sp>
        <p:nvSpPr>
          <p:cNvPr id="34" name="div.theme@nearform__open-source__card"/>
          <p:cNvSpPr/>
          <p:nvPr/>
        </p:nvSpPr>
        <p:spPr>
          <a:xfrm>
            <a:off x="7802880" y="3877056"/>
            <a:ext cx="1097280" cy="1314926"/>
          </a:xfrm>
          <a:prstGeom prst="rect">
            <a:avLst/>
          </a:prstGeom>
          <a:solidFill>
            <a:srgbClr val="DDCAFF"/>
          </a:solidFill>
          <a:ln w="12700">
            <a:solidFill>
              <a:srgbClr val="DDCAFF">
                <a:alpha val="0"/>
              </a:srgbClr>
            </a:solidFill>
            <a:prstDash val="solid"/>
          </a:ln>
        </p:spPr>
      </p:sp>
      <p:sp>
        <p:nvSpPr>
          <p:cNvPr id="35" name="strong.theme@nearform__open-source__number"/>
          <p:cNvSpPr/>
          <p:nvPr/>
        </p:nvSpPr>
        <p:spPr>
          <a:xfrm>
            <a:off x="7924800" y="4041648"/>
            <a:ext cx="566928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u="none" dirty="0">
                <a:solidFill>
                  <a:srgbClr val="000E38"/>
                </a:solidFill>
                <a:latin typeface="Inter ExtraBold" pitchFamily="34" charset="0"/>
                <a:ea typeface="Inter ExtraBold" pitchFamily="34" charset="-122"/>
                <a:cs typeface="Inter ExtraBold" pitchFamily="34" charset="-120"/>
              </a:rPr>
              <a:t>166+</a:t>
            </a:r>
            <a:endParaRPr lang="en-US" sz="1814" dirty="0"/>
          </a:p>
        </p:txBody>
      </p:sp>
      <p:sp>
        <p:nvSpPr>
          <p:cNvPr id="36" name="span.theme@nearform__open-source__name"/>
          <p:cNvSpPr/>
          <p:nvPr/>
        </p:nvSpPr>
        <p:spPr>
          <a:xfrm>
            <a:off x="7924800" y="4455700"/>
            <a:ext cx="536448" cy="14020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907" u="none" dirty="0">
                <a:solidFill>
                  <a:srgbClr val="000E3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Packages</a:t>
            </a:r>
            <a:endParaRPr lang="en-US" sz="907" dirty="0"/>
          </a:p>
        </p:txBody>
      </p:sp>
      <p:sp>
        <p:nvSpPr>
          <p:cNvPr id="37" name="p.theme@nearform__open-source__card.theme@nearform__open-source__description"/>
          <p:cNvSpPr/>
          <p:nvPr/>
        </p:nvSpPr>
        <p:spPr>
          <a:xfrm>
            <a:off x="8961120" y="3877056"/>
            <a:ext cx="2743200" cy="1314926"/>
          </a:xfrm>
          <a:prstGeom prst="rect">
            <a:avLst/>
          </a:prstGeom>
          <a:solidFill>
            <a:srgbClr val="DDCAFF"/>
          </a:solidFill>
          <a:ln w="12700">
            <a:solidFill>
              <a:srgbClr val="DDCAFF">
                <a:alpha val="0"/>
              </a:srgbClr>
            </a:solidFill>
            <a:prstDash val="solid"/>
          </a:ln>
        </p:spPr>
      </p:sp>
      <p:sp>
        <p:nvSpPr>
          <p:cNvPr id="38" name="p.theme@nearform__open-source__card.theme@nearform__open-source__description"/>
          <p:cNvSpPr/>
          <p:nvPr/>
        </p:nvSpPr>
        <p:spPr>
          <a:xfrm>
            <a:off x="9204960" y="4029456"/>
            <a:ext cx="1975104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u="none" dirty="0">
                <a:solidFill>
                  <a:srgbClr val="000E3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We maintain many</a:t>
            </a:r>
            <a:endParaRPr lang="en-US" sz="1814" dirty="0"/>
          </a:p>
        </p:txBody>
      </p:sp>
      <p:sp>
        <p:nvSpPr>
          <p:cNvPr id="39" name="p.theme@nearform__open-source__card.theme@nearform__open-source__description"/>
          <p:cNvSpPr/>
          <p:nvPr/>
        </p:nvSpPr>
        <p:spPr>
          <a:xfrm>
            <a:off x="9204960" y="4329017"/>
            <a:ext cx="1944624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u="none" dirty="0">
                <a:solidFill>
                  <a:srgbClr val="000E3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popular packages</a:t>
            </a:r>
            <a:endParaRPr lang="en-US" sz="1814" dirty="0"/>
          </a:p>
        </p:txBody>
      </p:sp>
      <p:sp>
        <p:nvSpPr>
          <p:cNvPr id="40" name="p.theme@nearform__open-source__card.theme@nearform__open-source__description"/>
          <p:cNvSpPr/>
          <p:nvPr/>
        </p:nvSpPr>
        <p:spPr>
          <a:xfrm>
            <a:off x="9204960" y="4628579"/>
            <a:ext cx="1987296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u="none" dirty="0">
                <a:solidFill>
                  <a:srgbClr val="000E3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for the community</a:t>
            </a:r>
            <a:endParaRPr lang="en-US" sz="1814" dirty="0"/>
          </a:p>
        </p:txBody>
      </p:sp>
      <p:sp>
        <p:nvSpPr>
          <p:cNvPr id="41" name="p.theme@nearform__hiring"/>
          <p:cNvSpPr/>
          <p:nvPr/>
        </p:nvSpPr>
        <p:spPr>
          <a:xfrm>
            <a:off x="7802880" y="5332286"/>
            <a:ext cx="1322832" cy="25603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685" u="none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We’re hiring! </a:t>
            </a:r>
            <a:endParaRPr lang="en-US" sz="1685" dirty="0"/>
          </a:p>
        </p:txBody>
      </p:sp>
      <p:sp>
        <p:nvSpPr>
          <p:cNvPr id="42" name="a">
            <a:hlinkClick r:id="rId3" tooltip=""/>
          </p:cNvPr>
          <p:cNvSpPr/>
          <p:nvPr/>
        </p:nvSpPr>
        <p:spPr>
          <a:xfrm>
            <a:off x="9125712" y="5332286"/>
            <a:ext cx="2377440" cy="25603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685" b="1" u="sng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nearform.com/careers</a:t>
            </a:r>
            <a:endParaRPr lang="en-US" sz="1685" dirty="0"/>
          </a:p>
        </p:txBody>
      </p:sp>
      <p:pic>
        <p:nvPicPr>
          <p:cNvPr id="43" name="svg.freya@svg.theme@nearform__logo" descr="preencoded.png">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473440" y="5754434"/>
            <a:ext cx="2316480" cy="463487"/>
          </a:xfrm>
          <a:prstGeom prst="rect">
            <a:avLst/>
          </a:prstGeom>
        </p:spPr>
      </p:pic>
      <p:pic>
        <p:nvPicPr>
          <p:cNvPr id="44" name="svg.freya@svg.theme@logo" descr="preencoded.png">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094720" y="5730240"/>
            <a:ext cx="609600" cy="609600"/>
          </a:xfrm>
          <a:prstGeom prst="rect">
            <a:avLst/>
          </a:prstGeom>
        </p:spPr>
      </p:pic>
      <p:sp>
        <p:nvSpPr>
          <p:cNvPr id="45" name="div.freya@progress"/>
          <p:cNvSpPr/>
          <p:nvPr/>
        </p:nvSpPr>
        <p:spPr>
          <a:xfrm>
            <a:off x="0" y="6790944"/>
            <a:ext cx="12192000" cy="36576"/>
          </a:xfrm>
          <a:prstGeom prst="rect">
            <a:avLst/>
          </a:prstGeom>
          <a:solidFill>
            <a:srgbClr val="00E5A4"/>
          </a:solidFill>
          <a:ln w="12700">
            <a:solidFill>
              <a:srgbClr val="00E5A4">
                <a:alpha val="0"/>
              </a:srgbClr>
            </a:solidFill>
            <a:prstDash val="solid"/>
          </a:ln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.theme@image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4" name="article.freya@slide.theme@image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27520"/>
          </a:xfrm>
          <a:prstGeom prst="rect">
            <a:avLst/>
          </a:prstGeom>
        </p:spPr>
      </p:pic>
      <p:sp>
        <p:nvSpPr>
          <p:cNvPr id="5" name="h1.theme@callout.theme@image__title"/>
          <p:cNvSpPr/>
          <p:nvPr/>
        </p:nvSpPr>
        <p:spPr>
          <a:xfrm>
            <a:off x="487680" y="4652772"/>
            <a:ext cx="4151376" cy="1687068"/>
          </a:xfrm>
          <a:prstGeom prst="rect">
            <a:avLst/>
          </a:prstGeom>
          <a:solidFill>
            <a:srgbClr val="00E5A4"/>
          </a:solidFill>
          <a:ln w="12700">
            <a:solidFill>
              <a:srgbClr val="00E5A4">
                <a:alpha val="0"/>
              </a:srgbClr>
            </a:solidFill>
            <a:prstDash val="solid"/>
          </a:ln>
        </p:spPr>
      </p:sp>
      <p:sp>
        <p:nvSpPr>
          <p:cNvPr id="6" name="h1.theme@callout.theme@image__title"/>
          <p:cNvSpPr/>
          <p:nvPr/>
        </p:nvSpPr>
        <p:spPr>
          <a:xfrm>
            <a:off x="487680" y="6217920"/>
            <a:ext cx="4151376" cy="121920"/>
          </a:xfrm>
          <a:prstGeom prst="rect">
            <a:avLst/>
          </a:prstGeom>
          <a:solidFill>
            <a:srgbClr val="000E38"/>
          </a:solidFill>
          <a:ln w="12700">
            <a:solidFill>
              <a:srgbClr val="000E38">
                <a:alpha val="0"/>
              </a:srgbClr>
            </a:solidFill>
            <a:prstDash val="solid"/>
          </a:ln>
        </p:spPr>
      </p:sp>
      <p:sp>
        <p:nvSpPr>
          <p:cNvPr id="7" name="span"/>
          <p:cNvSpPr/>
          <p:nvPr/>
        </p:nvSpPr>
        <p:spPr>
          <a:xfrm>
            <a:off x="841248" y="4817364"/>
            <a:ext cx="3444240" cy="70104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4536" u="none" dirty="0">
                <a:solidFill>
                  <a:srgbClr val="000E38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The Old Way</a:t>
            </a:r>
            <a:endParaRPr lang="en-US" sz="4536" dirty="0"/>
          </a:p>
        </p:txBody>
      </p:sp>
      <p:sp>
        <p:nvSpPr>
          <p:cNvPr id="8" name="span.theme@image__subtitle"/>
          <p:cNvSpPr/>
          <p:nvPr/>
        </p:nvSpPr>
        <p:spPr>
          <a:xfrm>
            <a:off x="841248" y="5706999"/>
            <a:ext cx="2828544" cy="35966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2333" u="none" dirty="0">
                <a:solidFill>
                  <a:srgbClr val="000E38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The Manual Process</a:t>
            </a:r>
            <a:endParaRPr lang="en-US" sz="2333" dirty="0"/>
          </a:p>
        </p:txBody>
      </p:sp>
      <p:pic>
        <p:nvPicPr>
          <p:cNvPr id="9" name="svg.freya@svg.theme@logo" descr="preencoded.png">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094720" y="5730240"/>
            <a:ext cx="609600" cy="609600"/>
          </a:xfrm>
          <a:prstGeom prst="rect">
            <a:avLst/>
          </a:prstGeom>
        </p:spPr>
      </p:pic>
      <p:sp>
        <p:nvSpPr>
          <p:cNvPr id="10" name="div.freya@progress"/>
          <p:cNvSpPr/>
          <p:nvPr/>
        </p:nvSpPr>
        <p:spPr>
          <a:xfrm>
            <a:off x="0" y="6790944"/>
            <a:ext cx="12192000" cy="36576"/>
          </a:xfrm>
          <a:prstGeom prst="rect">
            <a:avLst/>
          </a:prstGeom>
          <a:solidFill>
            <a:srgbClr val="00E5A4"/>
          </a:solidFill>
          <a:ln w="12700">
            <a:solidFill>
              <a:srgbClr val="00E5A4">
                <a:alpha val="0"/>
              </a:srgbClr>
            </a:solidFill>
            <a:prstDash val="solid"/>
          </a:ln>
        </p:spPr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.theme@half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" name="span"/>
          <p:cNvSpPr/>
          <p:nvPr/>
        </p:nvSpPr>
        <p:spPr>
          <a:xfrm>
            <a:off x="487680" y="518160"/>
            <a:ext cx="2511552" cy="49377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3240" u="none" dirty="0">
                <a:solidFill>
                  <a:srgbClr val="000000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The Old Way</a:t>
            </a:r>
            <a:endParaRPr lang="en-US" sz="3240" dirty="0"/>
          </a:p>
        </p:txBody>
      </p:sp>
      <p:pic>
        <p:nvPicPr>
          <p:cNvPr id="5" name="div.theme@half__image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96000" y="0"/>
            <a:ext cx="6096000" cy="6827520"/>
          </a:xfrm>
          <a:prstGeom prst="rect">
            <a:avLst/>
          </a:prstGeom>
        </p:spPr>
      </p:pic>
      <p:sp>
        <p:nvSpPr>
          <p:cNvPr id="6" name="span"/>
          <p:cNvSpPr/>
          <p:nvPr/>
        </p:nvSpPr>
        <p:spPr>
          <a:xfrm>
            <a:off x="487680" y="1571625"/>
            <a:ext cx="4261104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Writing code line by line, from scratch</a:t>
            </a:r>
            <a:endParaRPr lang="en-US" sz="1814" dirty="0"/>
          </a:p>
        </p:txBody>
      </p:sp>
      <p:sp>
        <p:nvSpPr>
          <p:cNvPr id="7" name="span"/>
          <p:cNvSpPr/>
          <p:nvPr/>
        </p:nvSpPr>
        <p:spPr>
          <a:xfrm>
            <a:off x="487680" y="1898999"/>
            <a:ext cx="4334256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The developer writes code without any tools or</a:t>
            </a:r>
            <a:endParaRPr lang="en-US" sz="1555" dirty="0"/>
          </a:p>
        </p:txBody>
      </p:sp>
      <p:sp>
        <p:nvSpPr>
          <p:cNvPr id="8" name="span"/>
          <p:cNvSpPr/>
          <p:nvPr/>
        </p:nvSpPr>
        <p:spPr>
          <a:xfrm>
            <a:off x="487680" y="2170557"/>
            <a:ext cx="920496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shortcuts.</a:t>
            </a:r>
            <a:endParaRPr lang="en-US" sz="1555" dirty="0"/>
          </a:p>
        </p:txBody>
      </p:sp>
      <p:sp>
        <p:nvSpPr>
          <p:cNvPr id="9" name="span"/>
          <p:cNvSpPr/>
          <p:nvPr/>
        </p:nvSpPr>
        <p:spPr>
          <a:xfrm>
            <a:off x="487680" y="2912745"/>
            <a:ext cx="5041392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Constantly searching for documentation and</a:t>
            </a:r>
            <a:endParaRPr lang="en-US" sz="1814" dirty="0"/>
          </a:p>
        </p:txBody>
      </p:sp>
      <p:sp>
        <p:nvSpPr>
          <p:cNvPr id="10" name="span"/>
          <p:cNvSpPr/>
          <p:nvPr/>
        </p:nvSpPr>
        <p:spPr>
          <a:xfrm>
            <a:off x="487680" y="3258407"/>
            <a:ext cx="768096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syntax</a:t>
            </a:r>
            <a:endParaRPr lang="en-US" sz="1814" dirty="0"/>
          </a:p>
        </p:txBody>
      </p:sp>
      <p:sp>
        <p:nvSpPr>
          <p:cNvPr id="11" name="span"/>
          <p:cNvSpPr/>
          <p:nvPr/>
        </p:nvSpPr>
        <p:spPr>
          <a:xfrm>
            <a:off x="487680" y="3585782"/>
            <a:ext cx="4608576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The developer spends time looking up how to use</a:t>
            </a:r>
            <a:endParaRPr lang="en-US" sz="1555" dirty="0"/>
          </a:p>
        </p:txBody>
      </p:sp>
      <p:sp>
        <p:nvSpPr>
          <p:cNvPr id="12" name="span"/>
          <p:cNvSpPr/>
          <p:nvPr/>
        </p:nvSpPr>
        <p:spPr>
          <a:xfrm>
            <a:off x="487680" y="3857339"/>
            <a:ext cx="2932176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different functions and libraries.</a:t>
            </a:r>
            <a:endParaRPr lang="en-US" sz="1555" dirty="0"/>
          </a:p>
        </p:txBody>
      </p:sp>
      <p:sp>
        <p:nvSpPr>
          <p:cNvPr id="13" name="span"/>
          <p:cNvSpPr/>
          <p:nvPr/>
        </p:nvSpPr>
        <p:spPr>
          <a:xfrm>
            <a:off x="487680" y="4512945"/>
            <a:ext cx="4236720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Manual debugging, a tedious process</a:t>
            </a:r>
            <a:endParaRPr lang="en-US" sz="1814" dirty="0"/>
          </a:p>
        </p:txBody>
      </p:sp>
      <p:sp>
        <p:nvSpPr>
          <p:cNvPr id="14" name="span"/>
          <p:cNvSpPr/>
          <p:nvPr/>
        </p:nvSpPr>
        <p:spPr>
          <a:xfrm>
            <a:off x="487680" y="4840319"/>
            <a:ext cx="4931664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The developer has to go through the code line by line</a:t>
            </a:r>
            <a:endParaRPr lang="en-US" sz="1555" dirty="0"/>
          </a:p>
        </p:txBody>
      </p:sp>
      <p:sp>
        <p:nvSpPr>
          <p:cNvPr id="15" name="span"/>
          <p:cNvSpPr/>
          <p:nvPr/>
        </p:nvSpPr>
        <p:spPr>
          <a:xfrm>
            <a:off x="487680" y="5111877"/>
            <a:ext cx="1834896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to find and fix bugs.</a:t>
            </a:r>
            <a:endParaRPr lang="en-US" sz="1555" dirty="0"/>
          </a:p>
        </p:txBody>
      </p:sp>
      <p:pic>
        <p:nvPicPr>
          <p:cNvPr id="16" name="svg.freya@svg.theme@logo" descr="preencoded.png">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094720" y="5730240"/>
            <a:ext cx="609600" cy="609600"/>
          </a:xfrm>
          <a:prstGeom prst="rect">
            <a:avLst/>
          </a:prstGeom>
        </p:spPr>
      </p:pic>
      <p:sp>
        <p:nvSpPr>
          <p:cNvPr id="17" name="div.freya@progress"/>
          <p:cNvSpPr/>
          <p:nvPr/>
        </p:nvSpPr>
        <p:spPr>
          <a:xfrm>
            <a:off x="0" y="6790944"/>
            <a:ext cx="12192000" cy="36576"/>
          </a:xfrm>
          <a:prstGeom prst="rect">
            <a:avLst/>
          </a:prstGeom>
          <a:solidFill>
            <a:srgbClr val="00E5A4"/>
          </a:solidFill>
          <a:ln w="12700">
            <a:solidFill>
              <a:srgbClr val="00E5A4">
                <a:alpha val="0"/>
              </a:srgbClr>
            </a:solidFill>
            <a:prstDash val="solid"/>
          </a:ln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.theme@image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4" name="article.freya@slide.theme@image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27520"/>
          </a:xfrm>
          <a:prstGeom prst="rect">
            <a:avLst/>
          </a:prstGeom>
        </p:spPr>
      </p:pic>
      <p:sp>
        <p:nvSpPr>
          <p:cNvPr id="5" name="h1.theme@callout.theme@image__title"/>
          <p:cNvSpPr/>
          <p:nvPr/>
        </p:nvSpPr>
        <p:spPr>
          <a:xfrm>
            <a:off x="487680" y="4652772"/>
            <a:ext cx="5047488" cy="1687068"/>
          </a:xfrm>
          <a:prstGeom prst="rect">
            <a:avLst/>
          </a:prstGeom>
          <a:solidFill>
            <a:srgbClr val="00E5A4"/>
          </a:solidFill>
          <a:ln w="12700">
            <a:solidFill>
              <a:srgbClr val="00E5A4">
                <a:alpha val="0"/>
              </a:srgbClr>
            </a:solidFill>
            <a:prstDash val="solid"/>
          </a:ln>
        </p:spPr>
      </p:sp>
      <p:sp>
        <p:nvSpPr>
          <p:cNvPr id="6" name="h1.theme@callout.theme@image__title"/>
          <p:cNvSpPr/>
          <p:nvPr/>
        </p:nvSpPr>
        <p:spPr>
          <a:xfrm>
            <a:off x="487680" y="6217920"/>
            <a:ext cx="5047488" cy="121920"/>
          </a:xfrm>
          <a:prstGeom prst="rect">
            <a:avLst/>
          </a:prstGeom>
          <a:solidFill>
            <a:srgbClr val="000E38"/>
          </a:solidFill>
          <a:ln w="12700">
            <a:solidFill>
              <a:srgbClr val="000E38">
                <a:alpha val="0"/>
              </a:srgbClr>
            </a:solidFill>
            <a:prstDash val="solid"/>
          </a:ln>
        </p:spPr>
      </p:sp>
      <p:sp>
        <p:nvSpPr>
          <p:cNvPr id="7" name="span"/>
          <p:cNvSpPr/>
          <p:nvPr/>
        </p:nvSpPr>
        <p:spPr>
          <a:xfrm>
            <a:off x="841248" y="4817364"/>
            <a:ext cx="4340352" cy="70104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4536" u="none" dirty="0">
                <a:solidFill>
                  <a:srgbClr val="000E38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The AI Assistant</a:t>
            </a:r>
            <a:endParaRPr lang="en-US" sz="4536" dirty="0"/>
          </a:p>
        </p:txBody>
      </p:sp>
      <p:sp>
        <p:nvSpPr>
          <p:cNvPr id="8" name="span.theme@image__subtitle"/>
          <p:cNvSpPr/>
          <p:nvPr/>
        </p:nvSpPr>
        <p:spPr>
          <a:xfrm>
            <a:off x="841248" y="5706999"/>
            <a:ext cx="2164080" cy="35966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2333" u="none" dirty="0">
                <a:solidFill>
                  <a:srgbClr val="000E38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A Helping Hand</a:t>
            </a:r>
            <a:endParaRPr lang="en-US" sz="2333" dirty="0"/>
          </a:p>
        </p:txBody>
      </p:sp>
      <p:pic>
        <p:nvPicPr>
          <p:cNvPr id="9" name="svg.freya@svg.theme@logo" descr="preencoded.png">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094720" y="5730240"/>
            <a:ext cx="609600" cy="609600"/>
          </a:xfrm>
          <a:prstGeom prst="rect">
            <a:avLst/>
          </a:prstGeom>
        </p:spPr>
      </p:pic>
      <p:sp>
        <p:nvSpPr>
          <p:cNvPr id="10" name="div.freya@progress"/>
          <p:cNvSpPr/>
          <p:nvPr/>
        </p:nvSpPr>
        <p:spPr>
          <a:xfrm>
            <a:off x="0" y="6790944"/>
            <a:ext cx="12192000" cy="36576"/>
          </a:xfrm>
          <a:prstGeom prst="rect">
            <a:avLst/>
          </a:prstGeom>
          <a:solidFill>
            <a:srgbClr val="00E5A4"/>
          </a:solidFill>
          <a:ln w="12700">
            <a:solidFill>
              <a:srgbClr val="00E5A4">
                <a:alpha val="0"/>
              </a:srgbClr>
            </a:solidFill>
            <a:prstDash val="solid"/>
          </a:ln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.theme@half.theme@half--reverse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" name="span"/>
          <p:cNvSpPr/>
          <p:nvPr/>
        </p:nvSpPr>
        <p:spPr>
          <a:xfrm>
            <a:off x="6583680" y="518160"/>
            <a:ext cx="3072384" cy="49377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3240" u="none" dirty="0">
                <a:solidFill>
                  <a:srgbClr val="000000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A Helping Hand</a:t>
            </a:r>
            <a:endParaRPr lang="en-US" sz="3240" dirty="0"/>
          </a:p>
        </p:txBody>
      </p:sp>
      <p:pic>
        <p:nvPicPr>
          <p:cNvPr id="5" name="div.theme@half__image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096000" cy="6827520"/>
          </a:xfrm>
          <a:prstGeom prst="rect">
            <a:avLst/>
          </a:prstGeom>
        </p:spPr>
      </p:pic>
      <p:sp>
        <p:nvSpPr>
          <p:cNvPr id="6" name="span"/>
          <p:cNvSpPr/>
          <p:nvPr/>
        </p:nvSpPr>
        <p:spPr>
          <a:xfrm>
            <a:off x="6583680" y="1571625"/>
            <a:ext cx="4358640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AI suggests code snippets as you type</a:t>
            </a:r>
            <a:endParaRPr lang="en-US" sz="1814" dirty="0"/>
          </a:p>
        </p:txBody>
      </p:sp>
      <p:sp>
        <p:nvSpPr>
          <p:cNvPr id="7" name="span"/>
          <p:cNvSpPr/>
          <p:nvPr/>
        </p:nvSpPr>
        <p:spPr>
          <a:xfrm>
            <a:off x="6583680" y="1898999"/>
            <a:ext cx="4907280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The AI provides real-time code suggestions to speed</a:t>
            </a:r>
            <a:endParaRPr lang="en-US" sz="1555" dirty="0"/>
          </a:p>
        </p:txBody>
      </p:sp>
      <p:sp>
        <p:nvSpPr>
          <p:cNvPr id="8" name="span"/>
          <p:cNvSpPr/>
          <p:nvPr/>
        </p:nvSpPr>
        <p:spPr>
          <a:xfrm>
            <a:off x="6583680" y="2170557"/>
            <a:ext cx="1493520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up development</a:t>
            </a:r>
            <a:endParaRPr lang="en-US" sz="1555" dirty="0"/>
          </a:p>
        </p:txBody>
      </p:sp>
      <p:sp>
        <p:nvSpPr>
          <p:cNvPr id="9" name="span"/>
          <p:cNvSpPr/>
          <p:nvPr/>
        </p:nvSpPr>
        <p:spPr>
          <a:xfrm>
            <a:off x="6583680" y="2912745"/>
            <a:ext cx="3236976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It generates boilerplate code</a:t>
            </a:r>
            <a:endParaRPr lang="en-US" sz="1814" dirty="0"/>
          </a:p>
        </p:txBody>
      </p:sp>
      <p:sp>
        <p:nvSpPr>
          <p:cNvPr id="10" name="span"/>
          <p:cNvSpPr/>
          <p:nvPr/>
        </p:nvSpPr>
        <p:spPr>
          <a:xfrm>
            <a:off x="6583680" y="3240119"/>
            <a:ext cx="4706112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The AI can create standard code structures, saving</a:t>
            </a:r>
            <a:endParaRPr lang="en-US" sz="1555" dirty="0"/>
          </a:p>
        </p:txBody>
      </p:sp>
      <p:sp>
        <p:nvSpPr>
          <p:cNvPr id="11" name="span"/>
          <p:cNvSpPr/>
          <p:nvPr/>
        </p:nvSpPr>
        <p:spPr>
          <a:xfrm>
            <a:off x="6583680" y="3511677"/>
            <a:ext cx="2133600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time on repetitive tasks</a:t>
            </a:r>
            <a:endParaRPr lang="en-US" sz="1555" dirty="0"/>
          </a:p>
        </p:txBody>
      </p:sp>
      <p:sp>
        <p:nvSpPr>
          <p:cNvPr id="12" name="span"/>
          <p:cNvSpPr/>
          <p:nvPr/>
        </p:nvSpPr>
        <p:spPr>
          <a:xfrm>
            <a:off x="6583680" y="4253865"/>
            <a:ext cx="4779264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It answers quick questions about APIs and</a:t>
            </a:r>
            <a:endParaRPr lang="en-US" sz="1814" dirty="0"/>
          </a:p>
        </p:txBody>
      </p:sp>
      <p:sp>
        <p:nvSpPr>
          <p:cNvPr id="13" name="span"/>
          <p:cNvSpPr/>
          <p:nvPr/>
        </p:nvSpPr>
        <p:spPr>
          <a:xfrm>
            <a:off x="6583680" y="4599527"/>
            <a:ext cx="1347216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frameworks</a:t>
            </a:r>
            <a:endParaRPr lang="en-US" sz="1814" dirty="0"/>
          </a:p>
        </p:txBody>
      </p:sp>
      <p:sp>
        <p:nvSpPr>
          <p:cNvPr id="14" name="span"/>
          <p:cNvSpPr/>
          <p:nvPr/>
        </p:nvSpPr>
        <p:spPr>
          <a:xfrm>
            <a:off x="6583680" y="4926902"/>
            <a:ext cx="5017008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The AI can provide instant answers to common coding</a:t>
            </a:r>
            <a:endParaRPr lang="en-US" sz="1555" dirty="0"/>
          </a:p>
        </p:txBody>
      </p:sp>
      <p:sp>
        <p:nvSpPr>
          <p:cNvPr id="15" name="span"/>
          <p:cNvSpPr/>
          <p:nvPr/>
        </p:nvSpPr>
        <p:spPr>
          <a:xfrm>
            <a:off x="6583680" y="5198459"/>
            <a:ext cx="902208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questions</a:t>
            </a:r>
            <a:endParaRPr lang="en-US" sz="1555" dirty="0"/>
          </a:p>
        </p:txBody>
      </p:sp>
      <p:pic>
        <p:nvPicPr>
          <p:cNvPr id="16" name="svg.freya@svg.theme@logo" descr="preencoded.png">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094720" y="5730240"/>
            <a:ext cx="609600" cy="609600"/>
          </a:xfrm>
          <a:prstGeom prst="rect">
            <a:avLst/>
          </a:prstGeom>
        </p:spPr>
      </p:pic>
      <p:sp>
        <p:nvSpPr>
          <p:cNvPr id="17" name="div.freya@progress"/>
          <p:cNvSpPr/>
          <p:nvPr/>
        </p:nvSpPr>
        <p:spPr>
          <a:xfrm>
            <a:off x="0" y="6790944"/>
            <a:ext cx="12192000" cy="36576"/>
          </a:xfrm>
          <a:prstGeom prst="rect">
            <a:avLst/>
          </a:prstGeom>
          <a:solidFill>
            <a:srgbClr val="00E5A4"/>
          </a:solidFill>
          <a:ln w="12700">
            <a:solidFill>
              <a:srgbClr val="00E5A4">
                <a:alpha val="0"/>
              </a:srgbClr>
            </a:solidFill>
            <a:prstDash val="solid"/>
          </a:ln>
        </p:spPr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.theme@image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4" name="article.freya@slide.theme@image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27520"/>
          </a:xfrm>
          <a:prstGeom prst="rect">
            <a:avLst/>
          </a:prstGeom>
        </p:spPr>
      </p:pic>
      <p:sp>
        <p:nvSpPr>
          <p:cNvPr id="5" name="h1.theme@callout.theme@image__title"/>
          <p:cNvSpPr/>
          <p:nvPr/>
        </p:nvSpPr>
        <p:spPr>
          <a:xfrm>
            <a:off x="487680" y="4652772"/>
            <a:ext cx="5358384" cy="1687068"/>
          </a:xfrm>
          <a:prstGeom prst="rect">
            <a:avLst/>
          </a:prstGeom>
          <a:solidFill>
            <a:srgbClr val="00E5A4"/>
          </a:solidFill>
          <a:ln w="12700">
            <a:solidFill>
              <a:srgbClr val="00E5A4">
                <a:alpha val="0"/>
              </a:srgbClr>
            </a:solidFill>
            <a:prstDash val="solid"/>
          </a:ln>
        </p:spPr>
      </p:sp>
      <p:sp>
        <p:nvSpPr>
          <p:cNvPr id="6" name="h1.theme@callout.theme@image__title"/>
          <p:cNvSpPr/>
          <p:nvPr/>
        </p:nvSpPr>
        <p:spPr>
          <a:xfrm>
            <a:off x="487680" y="6217920"/>
            <a:ext cx="5358384" cy="121920"/>
          </a:xfrm>
          <a:prstGeom prst="rect">
            <a:avLst/>
          </a:prstGeom>
          <a:solidFill>
            <a:srgbClr val="000E38"/>
          </a:solidFill>
          <a:ln w="12700">
            <a:solidFill>
              <a:srgbClr val="000E38">
                <a:alpha val="0"/>
              </a:srgbClr>
            </a:solidFill>
            <a:prstDash val="solid"/>
          </a:ln>
        </p:spPr>
      </p:sp>
      <p:sp>
        <p:nvSpPr>
          <p:cNvPr id="7" name="span"/>
          <p:cNvSpPr/>
          <p:nvPr/>
        </p:nvSpPr>
        <p:spPr>
          <a:xfrm>
            <a:off x="841248" y="4817364"/>
            <a:ext cx="4651248" cy="70104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4536" u="none" dirty="0">
                <a:solidFill>
                  <a:srgbClr val="000E38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The New Frontier</a:t>
            </a:r>
            <a:endParaRPr lang="en-US" sz="4536" dirty="0"/>
          </a:p>
        </p:txBody>
      </p:sp>
      <p:sp>
        <p:nvSpPr>
          <p:cNvPr id="8" name="span.theme@image__subtitle"/>
          <p:cNvSpPr/>
          <p:nvPr/>
        </p:nvSpPr>
        <p:spPr>
          <a:xfrm>
            <a:off x="841248" y="5706999"/>
            <a:ext cx="1438656" cy="35966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2333" u="none" dirty="0">
                <a:solidFill>
                  <a:srgbClr val="000E38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The Agent</a:t>
            </a:r>
            <a:endParaRPr lang="en-US" sz="2333" dirty="0"/>
          </a:p>
        </p:txBody>
      </p:sp>
      <p:pic>
        <p:nvPicPr>
          <p:cNvPr id="9" name="svg.freya@svg.theme@logo" descr="preencoded.png">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094720" y="5730240"/>
            <a:ext cx="609600" cy="609600"/>
          </a:xfrm>
          <a:prstGeom prst="rect">
            <a:avLst/>
          </a:prstGeom>
        </p:spPr>
      </p:pic>
      <p:sp>
        <p:nvSpPr>
          <p:cNvPr id="10" name="div.freya@progress"/>
          <p:cNvSpPr/>
          <p:nvPr/>
        </p:nvSpPr>
        <p:spPr>
          <a:xfrm>
            <a:off x="0" y="6790944"/>
            <a:ext cx="12192000" cy="36576"/>
          </a:xfrm>
          <a:prstGeom prst="rect">
            <a:avLst/>
          </a:prstGeom>
          <a:solidFill>
            <a:srgbClr val="00E5A4"/>
          </a:solidFill>
          <a:ln w="12700">
            <a:solidFill>
              <a:srgbClr val="00E5A4">
                <a:alpha val="0"/>
              </a:srgbClr>
            </a:solidFill>
            <a:prstDash val="solid"/>
          </a:ln>
        </p:spPr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.theme@half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" name="span"/>
          <p:cNvSpPr/>
          <p:nvPr/>
        </p:nvSpPr>
        <p:spPr>
          <a:xfrm>
            <a:off x="487680" y="518160"/>
            <a:ext cx="2048256" cy="49377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3240" u="none" dirty="0">
                <a:solidFill>
                  <a:srgbClr val="000000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The Agent</a:t>
            </a:r>
            <a:endParaRPr lang="en-US" sz="3240" dirty="0"/>
          </a:p>
        </p:txBody>
      </p:sp>
      <p:pic>
        <p:nvPicPr>
          <p:cNvPr id="5" name="div.theme@half__image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96000" y="0"/>
            <a:ext cx="6096000" cy="6827520"/>
          </a:xfrm>
          <a:prstGeom prst="rect">
            <a:avLst/>
          </a:prstGeom>
        </p:spPr>
      </p:pic>
      <p:sp>
        <p:nvSpPr>
          <p:cNvPr id="6" name="span"/>
          <p:cNvSpPr/>
          <p:nvPr/>
        </p:nvSpPr>
        <p:spPr>
          <a:xfrm>
            <a:off x="487680" y="1571625"/>
            <a:ext cx="4724400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agent takes complex instructions and</a:t>
            </a:r>
            <a:endParaRPr lang="en-US" sz="1814" dirty="0"/>
          </a:p>
        </p:txBody>
      </p:sp>
      <p:sp>
        <p:nvSpPr>
          <p:cNvPr id="7" name="span"/>
          <p:cNvSpPr/>
          <p:nvPr/>
        </p:nvSpPr>
        <p:spPr>
          <a:xfrm>
            <a:off x="487680" y="1917287"/>
            <a:ext cx="2938272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executes multi-step tasks</a:t>
            </a:r>
            <a:endParaRPr lang="en-US" sz="1814" dirty="0"/>
          </a:p>
        </p:txBody>
      </p:sp>
      <p:sp>
        <p:nvSpPr>
          <p:cNvPr id="8" name="span"/>
          <p:cNvSpPr/>
          <p:nvPr/>
        </p:nvSpPr>
        <p:spPr>
          <a:xfrm>
            <a:off x="487680" y="2244662"/>
            <a:ext cx="4468368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It can understand and follow detailed prompts to</a:t>
            </a:r>
            <a:endParaRPr lang="en-US" sz="1555" dirty="0"/>
          </a:p>
        </p:txBody>
      </p:sp>
      <p:sp>
        <p:nvSpPr>
          <p:cNvPr id="9" name="span"/>
          <p:cNvSpPr/>
          <p:nvPr/>
        </p:nvSpPr>
        <p:spPr>
          <a:xfrm>
            <a:off x="487680" y="2516219"/>
            <a:ext cx="1395984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complete tasks</a:t>
            </a:r>
            <a:endParaRPr lang="en-US" sz="1555" dirty="0"/>
          </a:p>
        </p:txBody>
      </p:sp>
      <p:sp>
        <p:nvSpPr>
          <p:cNvPr id="10" name="span"/>
          <p:cNvSpPr/>
          <p:nvPr/>
        </p:nvSpPr>
        <p:spPr>
          <a:xfrm>
            <a:off x="487680" y="3171825"/>
            <a:ext cx="3669792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It can manage project workflows</a:t>
            </a:r>
            <a:endParaRPr lang="en-US" sz="1814" dirty="0"/>
          </a:p>
        </p:txBody>
      </p:sp>
      <p:sp>
        <p:nvSpPr>
          <p:cNvPr id="11" name="span"/>
          <p:cNvSpPr/>
          <p:nvPr/>
        </p:nvSpPr>
        <p:spPr>
          <a:xfrm>
            <a:off x="487680" y="3517487"/>
            <a:ext cx="1621536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autonomously</a:t>
            </a:r>
            <a:endParaRPr lang="en-US" sz="1814" dirty="0"/>
          </a:p>
        </p:txBody>
      </p:sp>
      <p:sp>
        <p:nvSpPr>
          <p:cNvPr id="12" name="span"/>
          <p:cNvSpPr/>
          <p:nvPr/>
        </p:nvSpPr>
        <p:spPr>
          <a:xfrm>
            <a:off x="487680" y="3844862"/>
            <a:ext cx="3889248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The agent can handle tasks like setting up</a:t>
            </a:r>
            <a:endParaRPr lang="en-US" sz="1555" dirty="0"/>
          </a:p>
        </p:txBody>
      </p:sp>
      <p:sp>
        <p:nvSpPr>
          <p:cNvPr id="13" name="span"/>
          <p:cNvSpPr/>
          <p:nvPr/>
        </p:nvSpPr>
        <p:spPr>
          <a:xfrm>
            <a:off x="487680" y="4116419"/>
            <a:ext cx="5077968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environments, managing dependencies, and deploying</a:t>
            </a:r>
            <a:endParaRPr lang="en-US" sz="1555" dirty="0"/>
          </a:p>
        </p:txBody>
      </p:sp>
      <p:sp>
        <p:nvSpPr>
          <p:cNvPr id="14" name="span"/>
          <p:cNvSpPr/>
          <p:nvPr/>
        </p:nvSpPr>
        <p:spPr>
          <a:xfrm>
            <a:off x="487680" y="4387977"/>
            <a:ext cx="1115568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applications</a:t>
            </a:r>
            <a:endParaRPr lang="en-US" sz="1555" dirty="0"/>
          </a:p>
        </p:txBody>
      </p:sp>
      <p:sp>
        <p:nvSpPr>
          <p:cNvPr id="15" name="span"/>
          <p:cNvSpPr/>
          <p:nvPr/>
        </p:nvSpPr>
        <p:spPr>
          <a:xfrm>
            <a:off x="487680" y="5043583"/>
            <a:ext cx="4462272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It acts as a team member, not just a tool</a:t>
            </a:r>
            <a:endParaRPr lang="en-US" sz="1814" dirty="0"/>
          </a:p>
        </p:txBody>
      </p:sp>
      <p:sp>
        <p:nvSpPr>
          <p:cNvPr id="16" name="span"/>
          <p:cNvSpPr/>
          <p:nvPr/>
        </p:nvSpPr>
        <p:spPr>
          <a:xfrm>
            <a:off x="487680" y="5370957"/>
            <a:ext cx="5102352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The agent collaborates with developers, contributing to</a:t>
            </a:r>
            <a:endParaRPr lang="en-US" sz="1555" dirty="0"/>
          </a:p>
        </p:txBody>
      </p:sp>
      <p:sp>
        <p:nvSpPr>
          <p:cNvPr id="17" name="span"/>
          <p:cNvSpPr/>
          <p:nvPr/>
        </p:nvSpPr>
        <p:spPr>
          <a:xfrm>
            <a:off x="487680" y="5642515"/>
            <a:ext cx="2822448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the project in meaningful ways</a:t>
            </a:r>
            <a:endParaRPr lang="en-US" sz="1555" dirty="0"/>
          </a:p>
        </p:txBody>
      </p:sp>
      <p:pic>
        <p:nvPicPr>
          <p:cNvPr id="18" name="svg.freya@svg.theme@logo" descr="preencoded.png">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094720" y="5730240"/>
            <a:ext cx="609600" cy="609600"/>
          </a:xfrm>
          <a:prstGeom prst="rect">
            <a:avLst/>
          </a:prstGeom>
        </p:spPr>
      </p:pic>
      <p:sp>
        <p:nvSpPr>
          <p:cNvPr id="19" name="div.freya@progress"/>
          <p:cNvSpPr/>
          <p:nvPr/>
        </p:nvSpPr>
        <p:spPr>
          <a:xfrm>
            <a:off x="0" y="6790944"/>
            <a:ext cx="12192000" cy="36576"/>
          </a:xfrm>
          <a:prstGeom prst="rect">
            <a:avLst/>
          </a:prstGeom>
          <a:solidFill>
            <a:srgbClr val="00E5A4"/>
          </a:solidFill>
          <a:ln w="12700">
            <a:solidFill>
              <a:srgbClr val="00E5A4">
                <a:alpha val="0"/>
              </a:srgbClr>
            </a:solidFill>
            <a:prstDash val="solid"/>
          </a:ln>
        </p:spPr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.theme@image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4" name="article.freya@slide.theme@image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27520"/>
          </a:xfrm>
          <a:prstGeom prst="rect">
            <a:avLst/>
          </a:prstGeom>
        </p:spPr>
      </p:pic>
      <p:sp>
        <p:nvSpPr>
          <p:cNvPr id="5" name="h1.theme@callout.theme@image__title"/>
          <p:cNvSpPr/>
          <p:nvPr/>
        </p:nvSpPr>
        <p:spPr>
          <a:xfrm>
            <a:off x="487680" y="5181981"/>
            <a:ext cx="5590032" cy="1157859"/>
          </a:xfrm>
          <a:prstGeom prst="rect">
            <a:avLst/>
          </a:prstGeom>
          <a:solidFill>
            <a:srgbClr val="00E5A4"/>
          </a:solidFill>
          <a:ln w="12700">
            <a:solidFill>
              <a:srgbClr val="00E5A4">
                <a:alpha val="0"/>
              </a:srgbClr>
            </a:solidFill>
            <a:prstDash val="solid"/>
          </a:ln>
        </p:spPr>
      </p:sp>
      <p:sp>
        <p:nvSpPr>
          <p:cNvPr id="6" name="h1.theme@callout.theme@image__title"/>
          <p:cNvSpPr/>
          <p:nvPr/>
        </p:nvSpPr>
        <p:spPr>
          <a:xfrm>
            <a:off x="487680" y="6217920"/>
            <a:ext cx="5590032" cy="121920"/>
          </a:xfrm>
          <a:prstGeom prst="rect">
            <a:avLst/>
          </a:prstGeom>
          <a:solidFill>
            <a:srgbClr val="000E38"/>
          </a:solidFill>
          <a:ln w="12700">
            <a:solidFill>
              <a:srgbClr val="000E38">
                <a:alpha val="0"/>
              </a:srgbClr>
            </a:solidFill>
            <a:prstDash val="solid"/>
          </a:ln>
        </p:spPr>
      </p:sp>
      <p:sp>
        <p:nvSpPr>
          <p:cNvPr id="7" name="span"/>
          <p:cNvSpPr/>
          <p:nvPr/>
        </p:nvSpPr>
        <p:spPr>
          <a:xfrm>
            <a:off x="841248" y="5346573"/>
            <a:ext cx="4882896" cy="70104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4536" u="none" dirty="0">
                <a:solidFill>
                  <a:srgbClr val="000E38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Let's play a game!</a:t>
            </a:r>
            <a:endParaRPr lang="en-US" sz="4536" dirty="0"/>
          </a:p>
        </p:txBody>
      </p:sp>
      <p:pic>
        <p:nvPicPr>
          <p:cNvPr id="8" name="svg.freya@svg.theme@logo" descr="preencoded.png">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094720" y="5730240"/>
            <a:ext cx="609600" cy="609600"/>
          </a:xfrm>
          <a:prstGeom prst="rect">
            <a:avLst/>
          </a:prstGeom>
        </p:spPr>
      </p:pic>
      <p:sp>
        <p:nvSpPr>
          <p:cNvPr id="9" name="div.freya@progress"/>
          <p:cNvSpPr/>
          <p:nvPr/>
        </p:nvSpPr>
        <p:spPr>
          <a:xfrm>
            <a:off x="0" y="6790944"/>
            <a:ext cx="12192000" cy="36576"/>
          </a:xfrm>
          <a:prstGeom prst="rect">
            <a:avLst/>
          </a:prstGeom>
          <a:solidFill>
            <a:srgbClr val="00E5A4"/>
          </a:solidFill>
          <a:ln w="12700">
            <a:solidFill>
              <a:srgbClr val="00E5A4">
                <a:alpha val="0"/>
              </a:srgbClr>
            </a:solidFill>
            <a:prstDash val="solid"/>
          </a:ln>
        </p:spPr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" name="span"/>
          <p:cNvSpPr/>
          <p:nvPr/>
        </p:nvSpPr>
        <p:spPr>
          <a:xfrm>
            <a:off x="487680" y="518160"/>
            <a:ext cx="4261104" cy="49377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3240" u="none" dirty="0">
                <a:solidFill>
                  <a:srgbClr val="000000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Let's play a game! 1/2</a:t>
            </a:r>
            <a:endParaRPr lang="en-US" sz="3240" dirty="0"/>
          </a:p>
        </p:txBody>
      </p:sp>
      <p:sp>
        <p:nvSpPr>
          <p:cNvPr id="5" name="div.theme@item__spacer"/>
          <p:cNvSpPr/>
          <p:nvPr/>
        </p:nvSpPr>
        <p:spPr>
          <a:xfrm>
            <a:off x="6089904" y="1781080"/>
            <a:ext cx="12192" cy="4318826"/>
          </a:xfrm>
          <a:prstGeom prst="rect">
            <a:avLst/>
          </a:prstGeom>
          <a:solidFill>
            <a:srgbClr val="D4D4D4"/>
          </a:solidFill>
          <a:ln w="12700">
            <a:solidFill>
              <a:srgbClr val="D4D4D4">
                <a:alpha val="0"/>
              </a:srgbClr>
            </a:solidFill>
            <a:prstDash val="solid"/>
          </a:ln>
        </p:spPr>
      </p:sp>
      <p:pic>
        <p:nvPicPr>
          <p:cNvPr id="6" name="svg.freya@svg.theme@icon.theme@item__icon.theme@item__icon--horizontal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496312" y="3036094"/>
            <a:ext cx="1219200" cy="1219200"/>
          </a:xfrm>
          <a:prstGeom prst="rect">
            <a:avLst/>
          </a:prstGeom>
        </p:spPr>
      </p:pic>
      <p:sp>
        <p:nvSpPr>
          <p:cNvPr id="7" name="span"/>
          <p:cNvSpPr/>
          <p:nvPr/>
        </p:nvSpPr>
        <p:spPr>
          <a:xfrm>
            <a:off x="2136648" y="4529614"/>
            <a:ext cx="1938528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Senior Developer</a:t>
            </a:r>
            <a:endParaRPr lang="en-US" sz="1814" dirty="0"/>
          </a:p>
        </p:txBody>
      </p:sp>
      <p:pic>
        <p:nvPicPr>
          <p:cNvPr id="8" name="svg.freya@svg.theme@icon.theme@item__icon.theme@item__icon--horizontal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476488" y="3036094"/>
            <a:ext cx="1219200" cy="1219200"/>
          </a:xfrm>
          <a:prstGeom prst="rect">
            <a:avLst/>
          </a:prstGeom>
        </p:spPr>
      </p:pic>
      <p:sp>
        <p:nvSpPr>
          <p:cNvPr id="9" name="span"/>
          <p:cNvSpPr/>
          <p:nvPr/>
        </p:nvSpPr>
        <p:spPr>
          <a:xfrm>
            <a:off x="8122920" y="4529614"/>
            <a:ext cx="1926336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Junior Developer</a:t>
            </a:r>
            <a:endParaRPr lang="en-US" sz="1814" dirty="0"/>
          </a:p>
        </p:txBody>
      </p:sp>
      <p:pic>
        <p:nvPicPr>
          <p:cNvPr id="10" name="svg.freya@svg.theme@logo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094720" y="5730240"/>
            <a:ext cx="609600" cy="609600"/>
          </a:xfrm>
          <a:prstGeom prst="rect">
            <a:avLst/>
          </a:prstGeom>
        </p:spPr>
      </p:pic>
      <p:sp>
        <p:nvSpPr>
          <p:cNvPr id="11" name="div.freya@progress"/>
          <p:cNvSpPr/>
          <p:nvPr/>
        </p:nvSpPr>
        <p:spPr>
          <a:xfrm>
            <a:off x="0" y="6790944"/>
            <a:ext cx="12192000" cy="36576"/>
          </a:xfrm>
          <a:prstGeom prst="rect">
            <a:avLst/>
          </a:prstGeom>
          <a:solidFill>
            <a:srgbClr val="00E5A4"/>
          </a:solidFill>
          <a:ln w="12700">
            <a:solidFill>
              <a:srgbClr val="00E5A4">
                <a:alpha val="0"/>
              </a:srgbClr>
            </a:solidFill>
            <a:prstDash val="solid"/>
          </a:ln>
        </p:spPr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" name="span"/>
          <p:cNvSpPr/>
          <p:nvPr/>
        </p:nvSpPr>
        <p:spPr>
          <a:xfrm>
            <a:off x="487680" y="518160"/>
            <a:ext cx="4346448" cy="49377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3240" u="none" dirty="0">
                <a:solidFill>
                  <a:srgbClr val="000000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Let's play a game! 2/2</a:t>
            </a:r>
            <a:endParaRPr lang="en-US" sz="3240" dirty="0"/>
          </a:p>
        </p:txBody>
      </p:sp>
      <p:sp>
        <p:nvSpPr>
          <p:cNvPr id="5" name="div.theme@item__spacer"/>
          <p:cNvSpPr/>
          <p:nvPr/>
        </p:nvSpPr>
        <p:spPr>
          <a:xfrm>
            <a:off x="4096512" y="1781080"/>
            <a:ext cx="12192" cy="4318826"/>
          </a:xfrm>
          <a:prstGeom prst="rect">
            <a:avLst/>
          </a:prstGeom>
          <a:solidFill>
            <a:srgbClr val="D4D4D4"/>
          </a:solidFill>
          <a:ln w="12700">
            <a:solidFill>
              <a:srgbClr val="D4D4D4">
                <a:alpha val="0"/>
              </a:srgbClr>
            </a:solidFill>
            <a:prstDash val="solid"/>
          </a:ln>
        </p:spPr>
      </p:sp>
      <p:sp>
        <p:nvSpPr>
          <p:cNvPr id="6" name="div.theme@item__spacer"/>
          <p:cNvSpPr/>
          <p:nvPr/>
        </p:nvSpPr>
        <p:spPr>
          <a:xfrm>
            <a:off x="8083296" y="1781080"/>
            <a:ext cx="12192" cy="4318826"/>
          </a:xfrm>
          <a:prstGeom prst="rect">
            <a:avLst/>
          </a:prstGeom>
          <a:solidFill>
            <a:srgbClr val="D4D4D4"/>
          </a:solidFill>
          <a:ln w="12700">
            <a:solidFill>
              <a:srgbClr val="D4D4D4">
                <a:alpha val="0"/>
              </a:srgbClr>
            </a:solidFill>
            <a:prstDash val="solid"/>
          </a:ln>
        </p:spPr>
      </p:sp>
      <p:pic>
        <p:nvPicPr>
          <p:cNvPr id="7" name="svg.freya@svg.theme@icon.theme@item__icon.theme@item__icon--horizontal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499616" y="3036094"/>
            <a:ext cx="1219200" cy="1219200"/>
          </a:xfrm>
          <a:prstGeom prst="rect">
            <a:avLst/>
          </a:prstGeom>
        </p:spPr>
      </p:pic>
      <p:sp>
        <p:nvSpPr>
          <p:cNvPr id="8" name="span"/>
          <p:cNvSpPr/>
          <p:nvPr/>
        </p:nvSpPr>
        <p:spPr>
          <a:xfrm>
            <a:off x="1612392" y="4529614"/>
            <a:ext cx="993648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bolt.new</a:t>
            </a:r>
            <a:endParaRPr lang="en-US" sz="1814" dirty="0"/>
          </a:p>
        </p:txBody>
      </p:sp>
      <p:pic>
        <p:nvPicPr>
          <p:cNvPr id="9" name="svg.freya@svg.theme@icon.theme@item__icon.theme@item__icon--horizontal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486400" y="3036094"/>
            <a:ext cx="1219200" cy="1219200"/>
          </a:xfrm>
          <a:prstGeom prst="rect">
            <a:avLst/>
          </a:prstGeom>
        </p:spPr>
      </p:pic>
      <p:sp>
        <p:nvSpPr>
          <p:cNvPr id="10" name="span"/>
          <p:cNvSpPr/>
          <p:nvPr/>
        </p:nvSpPr>
        <p:spPr>
          <a:xfrm>
            <a:off x="5218176" y="4529614"/>
            <a:ext cx="1755648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Firebase Studio</a:t>
            </a:r>
            <a:endParaRPr lang="en-US" sz="1814" dirty="0"/>
          </a:p>
        </p:txBody>
      </p:sp>
      <p:pic>
        <p:nvPicPr>
          <p:cNvPr id="11" name="svg.freya@svg.theme@icon.theme@item__icon.theme@item__icon--horizontal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473184" y="3036094"/>
            <a:ext cx="1219200" cy="1219200"/>
          </a:xfrm>
          <a:prstGeom prst="rect">
            <a:avLst/>
          </a:prstGeom>
        </p:spPr>
      </p:pic>
      <p:sp>
        <p:nvSpPr>
          <p:cNvPr id="12" name="span"/>
          <p:cNvSpPr/>
          <p:nvPr/>
        </p:nvSpPr>
        <p:spPr>
          <a:xfrm>
            <a:off x="9332976" y="4529614"/>
            <a:ext cx="1499616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GitHub Spark</a:t>
            </a:r>
            <a:endParaRPr lang="en-US" sz="1814" dirty="0"/>
          </a:p>
        </p:txBody>
      </p:sp>
      <p:pic>
        <p:nvPicPr>
          <p:cNvPr id="13" name="svg.freya@svg.theme@logo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1094720" y="5730240"/>
            <a:ext cx="609600" cy="609600"/>
          </a:xfrm>
          <a:prstGeom prst="rect">
            <a:avLst/>
          </a:prstGeom>
        </p:spPr>
      </p:pic>
      <p:sp>
        <p:nvSpPr>
          <p:cNvPr id="14" name="div.freya@progress"/>
          <p:cNvSpPr/>
          <p:nvPr/>
        </p:nvSpPr>
        <p:spPr>
          <a:xfrm>
            <a:off x="0" y="6790944"/>
            <a:ext cx="12192000" cy="36576"/>
          </a:xfrm>
          <a:prstGeom prst="rect">
            <a:avLst/>
          </a:prstGeom>
          <a:solidFill>
            <a:srgbClr val="00E5A4"/>
          </a:solidFill>
          <a:ln w="12700">
            <a:solidFill>
              <a:srgbClr val="00E5A4">
                <a:alpha val="0"/>
              </a:srgbClr>
            </a:solidFill>
            <a:prstDash val="solid"/>
          </a:ln>
        </p:spPr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.theme@image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4" name="article.freya@slide.theme@image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27520"/>
          </a:xfrm>
          <a:prstGeom prst="rect">
            <a:avLst/>
          </a:prstGeom>
        </p:spPr>
      </p:pic>
      <p:sp>
        <p:nvSpPr>
          <p:cNvPr id="5" name="h1.theme@callout.theme@image__title"/>
          <p:cNvSpPr/>
          <p:nvPr/>
        </p:nvSpPr>
        <p:spPr>
          <a:xfrm>
            <a:off x="487680" y="5181981"/>
            <a:ext cx="8424672" cy="1157859"/>
          </a:xfrm>
          <a:prstGeom prst="rect">
            <a:avLst/>
          </a:prstGeom>
          <a:solidFill>
            <a:srgbClr val="00E5A4"/>
          </a:solidFill>
          <a:ln w="12700">
            <a:solidFill>
              <a:srgbClr val="00E5A4">
                <a:alpha val="0"/>
              </a:srgbClr>
            </a:solidFill>
            <a:prstDash val="solid"/>
          </a:ln>
        </p:spPr>
      </p:sp>
      <p:sp>
        <p:nvSpPr>
          <p:cNvPr id="6" name="h1.theme@callout.theme@image__title"/>
          <p:cNvSpPr/>
          <p:nvPr/>
        </p:nvSpPr>
        <p:spPr>
          <a:xfrm>
            <a:off x="487680" y="6217920"/>
            <a:ext cx="8424672" cy="121920"/>
          </a:xfrm>
          <a:prstGeom prst="rect">
            <a:avLst/>
          </a:prstGeom>
          <a:solidFill>
            <a:srgbClr val="000E38"/>
          </a:solidFill>
          <a:ln w="12700">
            <a:solidFill>
              <a:srgbClr val="000E38">
                <a:alpha val="0"/>
              </a:srgbClr>
            </a:solidFill>
            <a:prstDash val="solid"/>
          </a:ln>
        </p:spPr>
      </p:sp>
      <p:sp>
        <p:nvSpPr>
          <p:cNvPr id="7" name="span"/>
          <p:cNvSpPr/>
          <p:nvPr/>
        </p:nvSpPr>
        <p:spPr>
          <a:xfrm>
            <a:off x="841248" y="5346573"/>
            <a:ext cx="7717536" cy="70104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4536" u="none" dirty="0">
                <a:solidFill>
                  <a:srgbClr val="000E38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Prototyping &lt;&gt; Development</a:t>
            </a:r>
            <a:endParaRPr lang="en-US" sz="4536" dirty="0"/>
          </a:p>
        </p:txBody>
      </p:sp>
      <p:pic>
        <p:nvPicPr>
          <p:cNvPr id="8" name="svg.freya@svg.theme@logo" descr="preencoded.png">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094720" y="5730240"/>
            <a:ext cx="609600" cy="609600"/>
          </a:xfrm>
          <a:prstGeom prst="rect">
            <a:avLst/>
          </a:prstGeom>
        </p:spPr>
      </p:pic>
      <p:sp>
        <p:nvSpPr>
          <p:cNvPr id="9" name="div.freya@progress"/>
          <p:cNvSpPr/>
          <p:nvPr/>
        </p:nvSpPr>
        <p:spPr>
          <a:xfrm>
            <a:off x="0" y="6790944"/>
            <a:ext cx="12192000" cy="36576"/>
          </a:xfrm>
          <a:prstGeom prst="rect">
            <a:avLst/>
          </a:prstGeom>
          <a:solidFill>
            <a:srgbClr val="00E5A4"/>
          </a:solidFill>
          <a:ln w="12700">
            <a:solidFill>
              <a:srgbClr val="00E5A4">
                <a:alpha val="0"/>
              </a:srgbClr>
            </a:solidFill>
            <a:prstDash val="solid"/>
          </a:ln>
        </p:spPr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.theme@half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" name="span"/>
          <p:cNvSpPr/>
          <p:nvPr/>
        </p:nvSpPr>
        <p:spPr>
          <a:xfrm>
            <a:off x="487680" y="518160"/>
            <a:ext cx="4133088" cy="49377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3240" u="none" dirty="0">
                <a:solidFill>
                  <a:srgbClr val="000000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The Art of Prompting</a:t>
            </a:r>
            <a:endParaRPr lang="en-US" sz="3240" dirty="0"/>
          </a:p>
        </p:txBody>
      </p:sp>
      <p:pic>
        <p:nvPicPr>
          <p:cNvPr id="5" name="div.theme@half__image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96000" y="0"/>
            <a:ext cx="6096000" cy="6827520"/>
          </a:xfrm>
          <a:prstGeom prst="rect">
            <a:avLst/>
          </a:prstGeom>
        </p:spPr>
      </p:pic>
      <p:sp>
        <p:nvSpPr>
          <p:cNvPr id="6" name="span"/>
          <p:cNvSpPr/>
          <p:nvPr/>
        </p:nvSpPr>
        <p:spPr>
          <a:xfrm>
            <a:off x="487680" y="1571625"/>
            <a:ext cx="4066032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Write clear and specific instructions</a:t>
            </a:r>
            <a:endParaRPr lang="en-US" sz="1814" dirty="0"/>
          </a:p>
        </p:txBody>
      </p:sp>
      <p:sp>
        <p:nvSpPr>
          <p:cNvPr id="7" name="span"/>
          <p:cNvSpPr/>
          <p:nvPr/>
        </p:nvSpPr>
        <p:spPr>
          <a:xfrm>
            <a:off x="487680" y="1898999"/>
            <a:ext cx="4901184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The difference between "Create a to-do list app" and</a:t>
            </a:r>
            <a:endParaRPr lang="en-US" sz="1555" dirty="0"/>
          </a:p>
        </p:txBody>
      </p:sp>
      <p:sp>
        <p:nvSpPr>
          <p:cNvPr id="8" name="span"/>
          <p:cNvSpPr/>
          <p:nvPr/>
        </p:nvSpPr>
        <p:spPr>
          <a:xfrm>
            <a:off x="487680" y="2170557"/>
            <a:ext cx="4669536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"Using React and Tailwind CSS, create a To-Do list</a:t>
            </a:r>
            <a:endParaRPr lang="en-US" sz="1555" dirty="0"/>
          </a:p>
        </p:txBody>
      </p:sp>
      <p:sp>
        <p:nvSpPr>
          <p:cNvPr id="9" name="span"/>
          <p:cNvSpPr/>
          <p:nvPr/>
        </p:nvSpPr>
        <p:spPr>
          <a:xfrm>
            <a:off x="487680" y="2442115"/>
            <a:ext cx="4736592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component that manages state and is accessible to</a:t>
            </a:r>
            <a:endParaRPr lang="en-US" sz="1555" dirty="0"/>
          </a:p>
        </p:txBody>
      </p:sp>
      <p:sp>
        <p:nvSpPr>
          <p:cNvPr id="10" name="span"/>
          <p:cNvSpPr/>
          <p:nvPr/>
        </p:nvSpPr>
        <p:spPr>
          <a:xfrm>
            <a:off x="487680" y="2713673"/>
            <a:ext cx="1511808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screen readers."</a:t>
            </a:r>
            <a:endParaRPr lang="en-US" sz="1555" dirty="0"/>
          </a:p>
        </p:txBody>
      </p:sp>
      <p:sp>
        <p:nvSpPr>
          <p:cNvPr id="11" name="span"/>
          <p:cNvSpPr/>
          <p:nvPr/>
        </p:nvSpPr>
        <p:spPr>
          <a:xfrm>
            <a:off x="487680" y="3369278"/>
            <a:ext cx="4718304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Is the developer’s role shifting from "code</a:t>
            </a:r>
            <a:endParaRPr lang="en-US" sz="1814" dirty="0"/>
          </a:p>
        </p:txBody>
      </p:sp>
      <p:sp>
        <p:nvSpPr>
          <p:cNvPr id="12" name="span"/>
          <p:cNvSpPr/>
          <p:nvPr/>
        </p:nvSpPr>
        <p:spPr>
          <a:xfrm>
            <a:off x="487680" y="3714941"/>
            <a:ext cx="3547872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writer" to instruction engineer?</a:t>
            </a:r>
            <a:endParaRPr lang="en-US" sz="1814" dirty="0"/>
          </a:p>
        </p:txBody>
      </p:sp>
      <p:sp>
        <p:nvSpPr>
          <p:cNvPr id="13" name="span"/>
          <p:cNvSpPr/>
          <p:nvPr/>
        </p:nvSpPr>
        <p:spPr>
          <a:xfrm>
            <a:off x="487680" y="4042315"/>
            <a:ext cx="4828032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Crafting effective prompts is becoming a crucial skill</a:t>
            </a:r>
            <a:endParaRPr lang="en-US" sz="1555" dirty="0"/>
          </a:p>
        </p:txBody>
      </p:sp>
      <p:sp>
        <p:nvSpPr>
          <p:cNvPr id="14" name="span"/>
          <p:cNvSpPr/>
          <p:nvPr/>
        </p:nvSpPr>
        <p:spPr>
          <a:xfrm>
            <a:off x="487680" y="4313873"/>
            <a:ext cx="1335024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for developers</a:t>
            </a:r>
            <a:endParaRPr lang="en-US" sz="1555" dirty="0"/>
          </a:p>
        </p:txBody>
      </p:sp>
      <p:sp>
        <p:nvSpPr>
          <p:cNvPr id="15" name="span"/>
          <p:cNvSpPr/>
          <p:nvPr/>
        </p:nvSpPr>
        <p:spPr>
          <a:xfrm>
            <a:off x="487680" y="4969478"/>
            <a:ext cx="5029200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Clear, constrained instructions lead to better</a:t>
            </a:r>
            <a:endParaRPr lang="en-US" sz="1814" dirty="0"/>
          </a:p>
        </p:txBody>
      </p:sp>
      <p:sp>
        <p:nvSpPr>
          <p:cNvPr id="16" name="span"/>
          <p:cNvSpPr/>
          <p:nvPr/>
        </p:nvSpPr>
        <p:spPr>
          <a:xfrm>
            <a:off x="487680" y="5315141"/>
            <a:ext cx="780288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results</a:t>
            </a:r>
            <a:endParaRPr lang="en-US" sz="1814" dirty="0"/>
          </a:p>
        </p:txBody>
      </p:sp>
      <p:sp>
        <p:nvSpPr>
          <p:cNvPr id="17" name="span"/>
          <p:cNvSpPr/>
          <p:nvPr/>
        </p:nvSpPr>
        <p:spPr>
          <a:xfrm>
            <a:off x="487680" y="5642515"/>
            <a:ext cx="4590288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Providing detailed and focused prompts helps the</a:t>
            </a:r>
            <a:endParaRPr lang="en-US" sz="1555" dirty="0"/>
          </a:p>
        </p:txBody>
      </p:sp>
      <p:sp>
        <p:nvSpPr>
          <p:cNvPr id="18" name="span"/>
          <p:cNvSpPr/>
          <p:nvPr/>
        </p:nvSpPr>
        <p:spPr>
          <a:xfrm>
            <a:off x="487680" y="5914073"/>
            <a:ext cx="4303776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agent deliver more accurate and relevant code</a:t>
            </a:r>
            <a:endParaRPr lang="en-US" sz="1555" dirty="0"/>
          </a:p>
        </p:txBody>
      </p:sp>
      <p:pic>
        <p:nvPicPr>
          <p:cNvPr id="19" name="svg.freya@svg.theme@logo" descr="preencoded.png">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094720" y="5730240"/>
            <a:ext cx="609600" cy="609600"/>
          </a:xfrm>
          <a:prstGeom prst="rect">
            <a:avLst/>
          </a:prstGeom>
        </p:spPr>
      </p:pic>
      <p:sp>
        <p:nvSpPr>
          <p:cNvPr id="20" name="div.freya@progress"/>
          <p:cNvSpPr/>
          <p:nvPr/>
        </p:nvSpPr>
        <p:spPr>
          <a:xfrm>
            <a:off x="0" y="6790944"/>
            <a:ext cx="12192000" cy="36576"/>
          </a:xfrm>
          <a:prstGeom prst="rect">
            <a:avLst/>
          </a:prstGeom>
          <a:solidFill>
            <a:srgbClr val="00E5A4"/>
          </a:solidFill>
          <a:ln w="12700">
            <a:solidFill>
              <a:srgbClr val="00E5A4">
                <a:alpha val="0"/>
              </a:srgbClr>
            </a:solidFill>
            <a:prstDash val="solid"/>
          </a:ln>
        </p:spPr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" name="span"/>
          <p:cNvSpPr/>
          <p:nvPr/>
        </p:nvSpPr>
        <p:spPr>
          <a:xfrm>
            <a:off x="487680" y="518160"/>
            <a:ext cx="5303520" cy="49377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3240" u="none" dirty="0">
                <a:solidFill>
                  <a:srgbClr val="000000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The Importance of Context</a:t>
            </a:r>
            <a:endParaRPr lang="en-US" sz="3240" dirty="0"/>
          </a:p>
        </p:txBody>
      </p:sp>
      <p:sp>
        <p:nvSpPr>
          <p:cNvPr id="5" name="span"/>
          <p:cNvSpPr/>
          <p:nvPr/>
        </p:nvSpPr>
        <p:spPr>
          <a:xfrm>
            <a:off x="487680" y="1571625"/>
            <a:ext cx="4383024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It helps avoid rework and wasted effort</a:t>
            </a:r>
            <a:endParaRPr lang="en-US" sz="1814" dirty="0"/>
          </a:p>
        </p:txBody>
      </p:sp>
      <p:sp>
        <p:nvSpPr>
          <p:cNvPr id="6" name="span"/>
          <p:cNvSpPr/>
          <p:nvPr/>
        </p:nvSpPr>
        <p:spPr>
          <a:xfrm>
            <a:off x="487680" y="1898999"/>
            <a:ext cx="7833360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By providing context, the agent can make informed decisions and avoid unnecessary</a:t>
            </a:r>
            <a:endParaRPr lang="en-US" sz="1555" dirty="0"/>
          </a:p>
        </p:txBody>
      </p:sp>
      <p:sp>
        <p:nvSpPr>
          <p:cNvPr id="7" name="span"/>
          <p:cNvSpPr/>
          <p:nvPr/>
        </p:nvSpPr>
        <p:spPr>
          <a:xfrm>
            <a:off x="487680" y="2170557"/>
            <a:ext cx="865632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mistakes.</a:t>
            </a:r>
            <a:endParaRPr lang="en-US" sz="1555" dirty="0"/>
          </a:p>
        </p:txBody>
      </p:sp>
      <p:sp>
        <p:nvSpPr>
          <p:cNvPr id="8" name="span"/>
          <p:cNvSpPr/>
          <p:nvPr/>
        </p:nvSpPr>
        <p:spPr>
          <a:xfrm>
            <a:off x="487680" y="2912745"/>
            <a:ext cx="7107936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It ensures the solution aligns with the project’s high-level goals</a:t>
            </a:r>
            <a:endParaRPr lang="en-US" sz="1814" dirty="0"/>
          </a:p>
        </p:txBody>
      </p:sp>
      <p:sp>
        <p:nvSpPr>
          <p:cNvPr id="9" name="span"/>
          <p:cNvSpPr/>
          <p:nvPr/>
        </p:nvSpPr>
        <p:spPr>
          <a:xfrm>
            <a:off x="487680" y="3240119"/>
            <a:ext cx="8528304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Context allows the agent to understand the bigger picture and deliver solutions that fit within</a:t>
            </a:r>
            <a:endParaRPr lang="en-US" sz="1555" dirty="0"/>
          </a:p>
        </p:txBody>
      </p:sp>
      <p:sp>
        <p:nvSpPr>
          <p:cNvPr id="10" name="span"/>
          <p:cNvSpPr/>
          <p:nvPr/>
        </p:nvSpPr>
        <p:spPr>
          <a:xfrm>
            <a:off x="487680" y="3511677"/>
            <a:ext cx="2651760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the overall project objectives</a:t>
            </a:r>
            <a:endParaRPr lang="en-US" sz="1555" dirty="0"/>
          </a:p>
        </p:txBody>
      </p:sp>
      <p:sp>
        <p:nvSpPr>
          <p:cNvPr id="11" name="span"/>
          <p:cNvSpPr/>
          <p:nvPr/>
        </p:nvSpPr>
        <p:spPr>
          <a:xfrm>
            <a:off x="487680" y="4253865"/>
            <a:ext cx="1895856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Context is king 👑</a:t>
            </a:r>
            <a:endParaRPr lang="en-US" sz="1814" dirty="0"/>
          </a:p>
        </p:txBody>
      </p:sp>
      <p:sp>
        <p:nvSpPr>
          <p:cNvPr id="12" name="span"/>
          <p:cNvSpPr/>
          <p:nvPr/>
        </p:nvSpPr>
        <p:spPr>
          <a:xfrm>
            <a:off x="487680" y="4581239"/>
            <a:ext cx="5931408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The more context you provide, the better the agent can perform.</a:t>
            </a:r>
            <a:endParaRPr lang="en-US" sz="1555" dirty="0"/>
          </a:p>
        </p:txBody>
      </p:sp>
      <p:pic>
        <p:nvPicPr>
          <p:cNvPr id="13" name="svg.freya@svg.theme@logo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094720" y="5730240"/>
            <a:ext cx="609600" cy="609600"/>
          </a:xfrm>
          <a:prstGeom prst="rect">
            <a:avLst/>
          </a:prstGeom>
        </p:spPr>
      </p:pic>
      <p:sp>
        <p:nvSpPr>
          <p:cNvPr id="14" name="div.freya@progress"/>
          <p:cNvSpPr/>
          <p:nvPr/>
        </p:nvSpPr>
        <p:spPr>
          <a:xfrm>
            <a:off x="0" y="6790944"/>
            <a:ext cx="12192000" cy="36576"/>
          </a:xfrm>
          <a:prstGeom prst="rect">
            <a:avLst/>
          </a:prstGeom>
          <a:solidFill>
            <a:srgbClr val="00E5A4"/>
          </a:solidFill>
          <a:ln w="12700">
            <a:solidFill>
              <a:srgbClr val="00E5A4">
                <a:alpha val="0"/>
              </a:srgbClr>
            </a:solidFill>
            <a:prstDash val="solid"/>
          </a:ln>
        </p:spPr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" name="span"/>
          <p:cNvSpPr/>
          <p:nvPr/>
        </p:nvSpPr>
        <p:spPr>
          <a:xfrm>
            <a:off x="487680" y="518160"/>
            <a:ext cx="6687312" cy="49377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3240" u="none" dirty="0">
                <a:solidFill>
                  <a:srgbClr val="000000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The Spec File: Beyond the Prompt</a:t>
            </a:r>
            <a:endParaRPr lang="en-US" sz="3240" dirty="0"/>
          </a:p>
        </p:txBody>
      </p:sp>
      <p:sp>
        <p:nvSpPr>
          <p:cNvPr id="5" name="span"/>
          <p:cNvSpPr/>
          <p:nvPr/>
        </p:nvSpPr>
        <p:spPr>
          <a:xfrm>
            <a:off x="487680" y="1571625"/>
            <a:ext cx="7321296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Moving from conversational prompts to structured specifications</a:t>
            </a:r>
            <a:endParaRPr lang="en-US" sz="1814" dirty="0"/>
          </a:p>
        </p:txBody>
      </p:sp>
      <p:sp>
        <p:nvSpPr>
          <p:cNvPr id="6" name="span"/>
          <p:cNvSpPr/>
          <p:nvPr/>
        </p:nvSpPr>
        <p:spPr>
          <a:xfrm>
            <a:off x="487680" y="1898999"/>
            <a:ext cx="6784848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This shift allows for more precise and effective communication with the AI</a:t>
            </a:r>
            <a:endParaRPr lang="en-US" sz="1555" dirty="0"/>
          </a:p>
        </p:txBody>
      </p:sp>
      <p:sp>
        <p:nvSpPr>
          <p:cNvPr id="7" name="span"/>
          <p:cNvSpPr/>
          <p:nvPr/>
        </p:nvSpPr>
        <p:spPr>
          <a:xfrm>
            <a:off x="487680" y="2912745"/>
            <a:ext cx="7266432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 spec file provides the AI with a complete context of the project</a:t>
            </a:r>
            <a:endParaRPr lang="en-US" sz="1814" dirty="0"/>
          </a:p>
        </p:txBody>
      </p:sp>
      <p:sp>
        <p:nvSpPr>
          <p:cNvPr id="8" name="span"/>
          <p:cNvSpPr/>
          <p:nvPr/>
        </p:nvSpPr>
        <p:spPr>
          <a:xfrm>
            <a:off x="487680" y="3240119"/>
            <a:ext cx="8034528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It includes all relevant information, such as project goals, constraints, and requirements</a:t>
            </a:r>
            <a:endParaRPr lang="en-US" sz="1555" dirty="0"/>
          </a:p>
        </p:txBody>
      </p:sp>
      <p:sp>
        <p:nvSpPr>
          <p:cNvPr id="9" name="span"/>
          <p:cNvSpPr/>
          <p:nvPr/>
        </p:nvSpPr>
        <p:spPr>
          <a:xfrm>
            <a:off x="487680" y="4253865"/>
            <a:ext cx="8180832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It's the ultimate form of context, enabling the agent to act autonomously</a:t>
            </a:r>
            <a:endParaRPr lang="en-US" sz="1814" dirty="0"/>
          </a:p>
        </p:txBody>
      </p:sp>
      <p:sp>
        <p:nvSpPr>
          <p:cNvPr id="10" name="span"/>
          <p:cNvSpPr/>
          <p:nvPr/>
        </p:nvSpPr>
        <p:spPr>
          <a:xfrm>
            <a:off x="487680" y="4599527"/>
            <a:ext cx="2188464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with full awareness</a:t>
            </a:r>
            <a:endParaRPr lang="en-US" sz="1814" dirty="0"/>
          </a:p>
        </p:txBody>
      </p:sp>
      <p:sp>
        <p:nvSpPr>
          <p:cNvPr id="11" name="span"/>
          <p:cNvSpPr/>
          <p:nvPr/>
        </p:nvSpPr>
        <p:spPr>
          <a:xfrm>
            <a:off x="487680" y="4926902"/>
            <a:ext cx="8162544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The spec file empowers the agent to make decisions and execute tasks without constant</a:t>
            </a:r>
            <a:endParaRPr lang="en-US" sz="1555" dirty="0"/>
          </a:p>
        </p:txBody>
      </p:sp>
      <p:sp>
        <p:nvSpPr>
          <p:cNvPr id="12" name="span"/>
          <p:cNvSpPr/>
          <p:nvPr/>
        </p:nvSpPr>
        <p:spPr>
          <a:xfrm>
            <a:off x="487680" y="5198459"/>
            <a:ext cx="1780032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human intervention</a:t>
            </a:r>
            <a:endParaRPr lang="en-US" sz="1555" dirty="0"/>
          </a:p>
        </p:txBody>
      </p:sp>
      <p:pic>
        <p:nvPicPr>
          <p:cNvPr id="13" name="svg.freya@svg.theme@logo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094720" y="5730240"/>
            <a:ext cx="609600" cy="609600"/>
          </a:xfrm>
          <a:prstGeom prst="rect">
            <a:avLst/>
          </a:prstGeom>
        </p:spPr>
      </p:pic>
      <p:sp>
        <p:nvSpPr>
          <p:cNvPr id="14" name="div.freya@progress"/>
          <p:cNvSpPr/>
          <p:nvPr/>
        </p:nvSpPr>
        <p:spPr>
          <a:xfrm>
            <a:off x="0" y="6790944"/>
            <a:ext cx="12192000" cy="36576"/>
          </a:xfrm>
          <a:prstGeom prst="rect">
            <a:avLst/>
          </a:prstGeom>
          <a:solidFill>
            <a:srgbClr val="00E5A4"/>
          </a:solidFill>
          <a:ln w="12700">
            <a:solidFill>
              <a:srgbClr val="00E5A4">
                <a:alpha val="0"/>
              </a:srgbClr>
            </a:solidFill>
            <a:prstDash val="solid"/>
          </a:ln>
        </p:spPr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.theme@half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" name="span"/>
          <p:cNvSpPr/>
          <p:nvPr/>
        </p:nvSpPr>
        <p:spPr>
          <a:xfrm>
            <a:off x="487680" y="518160"/>
            <a:ext cx="4145280" cy="49377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3240" u="none" dirty="0">
                <a:solidFill>
                  <a:srgbClr val="000000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The Agent as a Team</a:t>
            </a:r>
            <a:endParaRPr lang="en-US" sz="3240" dirty="0"/>
          </a:p>
        </p:txBody>
      </p:sp>
      <p:sp>
        <p:nvSpPr>
          <p:cNvPr id="5" name="span"/>
          <p:cNvSpPr/>
          <p:nvPr/>
        </p:nvSpPr>
        <p:spPr>
          <a:xfrm>
            <a:off x="487680" y="1083945"/>
            <a:ext cx="1914144" cy="49377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3240" u="none" dirty="0">
                <a:solidFill>
                  <a:srgbClr val="000000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Player 1/2</a:t>
            </a:r>
            <a:endParaRPr lang="en-US" sz="3240" dirty="0"/>
          </a:p>
        </p:txBody>
      </p:sp>
      <p:pic>
        <p:nvPicPr>
          <p:cNvPr id="6" name="div.theme@half__image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96000" y="0"/>
            <a:ext cx="6096000" cy="6827520"/>
          </a:xfrm>
          <a:prstGeom prst="rect">
            <a:avLst/>
          </a:prstGeom>
        </p:spPr>
      </p:pic>
      <p:sp>
        <p:nvSpPr>
          <p:cNvPr id="7" name="span"/>
          <p:cNvSpPr/>
          <p:nvPr/>
        </p:nvSpPr>
        <p:spPr>
          <a:xfrm>
            <a:off x="487680" y="2137410"/>
            <a:ext cx="4815840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Agents can manage the codebase, not just</a:t>
            </a:r>
            <a:endParaRPr lang="en-US" sz="1814" dirty="0"/>
          </a:p>
        </p:txBody>
      </p:sp>
      <p:sp>
        <p:nvSpPr>
          <p:cNvPr id="8" name="span"/>
          <p:cNvSpPr/>
          <p:nvPr/>
        </p:nvSpPr>
        <p:spPr>
          <a:xfrm>
            <a:off x="487680" y="2483072"/>
            <a:ext cx="1639824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individual files</a:t>
            </a:r>
            <a:endParaRPr lang="en-US" sz="1814" dirty="0"/>
          </a:p>
        </p:txBody>
      </p:sp>
      <p:sp>
        <p:nvSpPr>
          <p:cNvPr id="9" name="span"/>
          <p:cNvSpPr/>
          <p:nvPr/>
        </p:nvSpPr>
        <p:spPr>
          <a:xfrm>
            <a:off x="487680" y="2810447"/>
            <a:ext cx="4608576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The agent can understand and navigate the entire</a:t>
            </a:r>
            <a:endParaRPr lang="en-US" sz="1555" dirty="0"/>
          </a:p>
        </p:txBody>
      </p:sp>
      <p:sp>
        <p:nvSpPr>
          <p:cNvPr id="10" name="span"/>
          <p:cNvSpPr/>
          <p:nvPr/>
        </p:nvSpPr>
        <p:spPr>
          <a:xfrm>
            <a:off x="487680" y="3082004"/>
            <a:ext cx="3998976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project structure, making it a more effective</a:t>
            </a:r>
            <a:endParaRPr lang="en-US" sz="1555" dirty="0"/>
          </a:p>
        </p:txBody>
      </p:sp>
      <p:sp>
        <p:nvSpPr>
          <p:cNvPr id="11" name="span"/>
          <p:cNvSpPr/>
          <p:nvPr/>
        </p:nvSpPr>
        <p:spPr>
          <a:xfrm>
            <a:off x="487680" y="3353562"/>
            <a:ext cx="1146048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collaborator.</a:t>
            </a:r>
            <a:endParaRPr lang="en-US" sz="1555" dirty="0"/>
          </a:p>
        </p:txBody>
      </p:sp>
      <p:sp>
        <p:nvSpPr>
          <p:cNvPr id="12" name="span"/>
          <p:cNvSpPr/>
          <p:nvPr/>
        </p:nvSpPr>
        <p:spPr>
          <a:xfrm>
            <a:off x="487680" y="4009168"/>
            <a:ext cx="2840736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Agents can create issues</a:t>
            </a:r>
            <a:endParaRPr lang="en-US" sz="1814" dirty="0"/>
          </a:p>
        </p:txBody>
      </p:sp>
      <p:sp>
        <p:nvSpPr>
          <p:cNvPr id="13" name="span"/>
          <p:cNvSpPr/>
          <p:nvPr/>
        </p:nvSpPr>
        <p:spPr>
          <a:xfrm>
            <a:off x="487680" y="4336542"/>
            <a:ext cx="4706112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The agent can identify bugs, suggest features, and</a:t>
            </a:r>
            <a:endParaRPr lang="en-US" sz="1555" dirty="0"/>
          </a:p>
        </p:txBody>
      </p:sp>
      <p:sp>
        <p:nvSpPr>
          <p:cNvPr id="14" name="span"/>
          <p:cNvSpPr/>
          <p:nvPr/>
        </p:nvSpPr>
        <p:spPr>
          <a:xfrm>
            <a:off x="487680" y="4608100"/>
            <a:ext cx="4523232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create issues in the project management system.</a:t>
            </a:r>
            <a:endParaRPr lang="en-US" sz="1555" dirty="0"/>
          </a:p>
        </p:txBody>
      </p:sp>
      <p:pic>
        <p:nvPicPr>
          <p:cNvPr id="15" name="svg.freya@svg.theme@logo" descr="preencoded.png">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094720" y="5730240"/>
            <a:ext cx="609600" cy="609600"/>
          </a:xfrm>
          <a:prstGeom prst="rect">
            <a:avLst/>
          </a:prstGeom>
        </p:spPr>
      </p:pic>
      <p:sp>
        <p:nvSpPr>
          <p:cNvPr id="16" name="div.freya@progress"/>
          <p:cNvSpPr/>
          <p:nvPr/>
        </p:nvSpPr>
        <p:spPr>
          <a:xfrm>
            <a:off x="0" y="6790944"/>
            <a:ext cx="12192000" cy="36576"/>
          </a:xfrm>
          <a:prstGeom prst="rect">
            <a:avLst/>
          </a:prstGeom>
          <a:solidFill>
            <a:srgbClr val="00E5A4"/>
          </a:solidFill>
          <a:ln w="12700">
            <a:solidFill>
              <a:srgbClr val="00E5A4">
                <a:alpha val="0"/>
              </a:srgbClr>
            </a:solidFill>
            <a:prstDash val="solid"/>
          </a:ln>
        </p:spPr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.theme@half.theme@half--reverse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" name="span"/>
          <p:cNvSpPr/>
          <p:nvPr/>
        </p:nvSpPr>
        <p:spPr>
          <a:xfrm>
            <a:off x="6583680" y="518160"/>
            <a:ext cx="4145280" cy="49377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3240" u="none" dirty="0">
                <a:solidFill>
                  <a:srgbClr val="000000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The Agent as a Team</a:t>
            </a:r>
            <a:endParaRPr lang="en-US" sz="3240" dirty="0"/>
          </a:p>
        </p:txBody>
      </p:sp>
      <p:sp>
        <p:nvSpPr>
          <p:cNvPr id="5" name="span"/>
          <p:cNvSpPr/>
          <p:nvPr/>
        </p:nvSpPr>
        <p:spPr>
          <a:xfrm>
            <a:off x="6583680" y="1083945"/>
            <a:ext cx="1999488" cy="49377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3240" u="none" dirty="0">
                <a:solidFill>
                  <a:srgbClr val="000000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Player 2/2</a:t>
            </a:r>
            <a:endParaRPr lang="en-US" sz="3240" dirty="0"/>
          </a:p>
        </p:txBody>
      </p:sp>
      <p:pic>
        <p:nvPicPr>
          <p:cNvPr id="6" name="div.theme@half__image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096000" cy="6827520"/>
          </a:xfrm>
          <a:prstGeom prst="rect">
            <a:avLst/>
          </a:prstGeom>
        </p:spPr>
      </p:pic>
      <p:sp>
        <p:nvSpPr>
          <p:cNvPr id="7" name="span"/>
          <p:cNvSpPr/>
          <p:nvPr/>
        </p:nvSpPr>
        <p:spPr>
          <a:xfrm>
            <a:off x="6583680" y="2137410"/>
            <a:ext cx="4480560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Automated PR reviews and suggestions</a:t>
            </a:r>
            <a:endParaRPr lang="en-US" sz="1814" dirty="0"/>
          </a:p>
        </p:txBody>
      </p:sp>
      <p:sp>
        <p:nvSpPr>
          <p:cNvPr id="8" name="span"/>
          <p:cNvSpPr/>
          <p:nvPr/>
        </p:nvSpPr>
        <p:spPr>
          <a:xfrm>
            <a:off x="6583680" y="2464784"/>
            <a:ext cx="4383024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The agent can assist in reviewing pull requests,</a:t>
            </a:r>
            <a:endParaRPr lang="en-US" sz="1555" dirty="0"/>
          </a:p>
        </p:txBody>
      </p:sp>
      <p:sp>
        <p:nvSpPr>
          <p:cNvPr id="9" name="span"/>
          <p:cNvSpPr/>
          <p:nvPr/>
        </p:nvSpPr>
        <p:spPr>
          <a:xfrm>
            <a:off x="6583680" y="2736342"/>
            <a:ext cx="4980432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providing feedback, and suggesting improvements, or</a:t>
            </a:r>
            <a:endParaRPr lang="en-US" sz="1555" dirty="0"/>
          </a:p>
        </p:txBody>
      </p:sp>
      <p:sp>
        <p:nvSpPr>
          <p:cNvPr id="10" name="span"/>
          <p:cNvSpPr/>
          <p:nvPr/>
        </p:nvSpPr>
        <p:spPr>
          <a:xfrm>
            <a:off x="6583680" y="3007900"/>
            <a:ext cx="1822704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even creating them.</a:t>
            </a:r>
            <a:endParaRPr lang="en-US" sz="1555" dirty="0"/>
          </a:p>
        </p:txBody>
      </p:sp>
      <p:sp>
        <p:nvSpPr>
          <p:cNvPr id="11" name="span"/>
          <p:cNvSpPr/>
          <p:nvPr/>
        </p:nvSpPr>
        <p:spPr>
          <a:xfrm>
            <a:off x="6583680" y="3663506"/>
            <a:ext cx="4297680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Helping with project management and</a:t>
            </a:r>
            <a:endParaRPr lang="en-US" sz="1814" dirty="0"/>
          </a:p>
        </p:txBody>
      </p:sp>
      <p:sp>
        <p:nvSpPr>
          <p:cNvPr id="12" name="span"/>
          <p:cNvSpPr/>
          <p:nvPr/>
        </p:nvSpPr>
        <p:spPr>
          <a:xfrm>
            <a:off x="6583680" y="4009168"/>
            <a:ext cx="1719072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documentation</a:t>
            </a:r>
            <a:endParaRPr lang="en-US" sz="1814" dirty="0"/>
          </a:p>
        </p:txBody>
      </p:sp>
      <p:sp>
        <p:nvSpPr>
          <p:cNvPr id="13" name="span"/>
          <p:cNvSpPr/>
          <p:nvPr/>
        </p:nvSpPr>
        <p:spPr>
          <a:xfrm>
            <a:off x="6583680" y="4336542"/>
            <a:ext cx="3938016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The agent can help organize tasks, update</a:t>
            </a:r>
            <a:endParaRPr lang="en-US" sz="1555" dirty="0"/>
          </a:p>
        </p:txBody>
      </p:sp>
      <p:sp>
        <p:nvSpPr>
          <p:cNvPr id="14" name="span"/>
          <p:cNvSpPr/>
          <p:nvPr/>
        </p:nvSpPr>
        <p:spPr>
          <a:xfrm>
            <a:off x="6583680" y="4608100"/>
            <a:ext cx="4791456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documentation, and ensure that the project stays on</a:t>
            </a:r>
            <a:endParaRPr lang="en-US" sz="1555" dirty="0"/>
          </a:p>
        </p:txBody>
      </p:sp>
      <p:sp>
        <p:nvSpPr>
          <p:cNvPr id="15" name="span"/>
          <p:cNvSpPr/>
          <p:nvPr/>
        </p:nvSpPr>
        <p:spPr>
          <a:xfrm>
            <a:off x="6583680" y="4879658"/>
            <a:ext cx="512064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track.</a:t>
            </a:r>
            <a:endParaRPr lang="en-US" sz="1555" dirty="0"/>
          </a:p>
        </p:txBody>
      </p:sp>
      <p:pic>
        <p:nvPicPr>
          <p:cNvPr id="16" name="svg.freya@svg.theme@logo" descr="preencoded.png">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094720" y="5730240"/>
            <a:ext cx="609600" cy="609600"/>
          </a:xfrm>
          <a:prstGeom prst="rect">
            <a:avLst/>
          </a:prstGeom>
        </p:spPr>
      </p:pic>
      <p:sp>
        <p:nvSpPr>
          <p:cNvPr id="17" name="div.freya@progress"/>
          <p:cNvSpPr/>
          <p:nvPr/>
        </p:nvSpPr>
        <p:spPr>
          <a:xfrm>
            <a:off x="0" y="6790944"/>
            <a:ext cx="12192000" cy="36576"/>
          </a:xfrm>
          <a:prstGeom prst="rect">
            <a:avLst/>
          </a:prstGeom>
          <a:solidFill>
            <a:srgbClr val="00E5A4"/>
          </a:solidFill>
          <a:ln w="12700">
            <a:solidFill>
              <a:srgbClr val="00E5A4">
                <a:alpha val="0"/>
              </a:srgbClr>
            </a:solidFill>
            <a:prstDash val="solid"/>
          </a:ln>
        </p:spPr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.theme@half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" name="span"/>
          <p:cNvSpPr/>
          <p:nvPr/>
        </p:nvSpPr>
        <p:spPr>
          <a:xfrm>
            <a:off x="487680" y="518160"/>
            <a:ext cx="3547872" cy="49377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3240" u="none" dirty="0">
                <a:solidFill>
                  <a:srgbClr val="000000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Homework for the</a:t>
            </a:r>
            <a:endParaRPr lang="en-US" sz="3240" dirty="0"/>
          </a:p>
        </p:txBody>
      </p:sp>
      <p:sp>
        <p:nvSpPr>
          <p:cNvPr id="5" name="span"/>
          <p:cNvSpPr/>
          <p:nvPr/>
        </p:nvSpPr>
        <p:spPr>
          <a:xfrm>
            <a:off x="487680" y="1083945"/>
            <a:ext cx="1475232" cy="49377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3240" u="none" dirty="0">
                <a:solidFill>
                  <a:srgbClr val="000000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curious</a:t>
            </a:r>
            <a:endParaRPr lang="en-US" sz="3240" dirty="0"/>
          </a:p>
        </p:txBody>
      </p:sp>
      <p:pic>
        <p:nvPicPr>
          <p:cNvPr id="6" name="div.theme@half__image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96000" y="0"/>
            <a:ext cx="6096000" cy="6827520"/>
          </a:xfrm>
          <a:prstGeom prst="rect">
            <a:avLst/>
          </a:prstGeom>
        </p:spPr>
      </p:pic>
      <p:sp>
        <p:nvSpPr>
          <p:cNvPr id="7" name="span"/>
          <p:cNvSpPr/>
          <p:nvPr/>
        </p:nvSpPr>
        <p:spPr>
          <a:xfrm>
            <a:off x="487680" y="2137410"/>
            <a:ext cx="1572768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BMad Method</a:t>
            </a:r>
            <a:endParaRPr lang="en-US" sz="1814" dirty="0"/>
          </a:p>
        </p:txBody>
      </p:sp>
      <p:sp>
        <p:nvSpPr>
          <p:cNvPr id="8" name="span"/>
          <p:cNvSpPr/>
          <p:nvPr/>
        </p:nvSpPr>
        <p:spPr>
          <a:xfrm>
            <a:off x="487680" y="2464784"/>
            <a:ext cx="4773168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A methodology to build software with AI assistance,</a:t>
            </a:r>
            <a:endParaRPr lang="en-US" sz="1555" dirty="0"/>
          </a:p>
        </p:txBody>
      </p:sp>
      <p:sp>
        <p:nvSpPr>
          <p:cNvPr id="9" name="span"/>
          <p:cNvSpPr/>
          <p:nvPr/>
        </p:nvSpPr>
        <p:spPr>
          <a:xfrm>
            <a:off x="487680" y="2736342"/>
            <a:ext cx="4626864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focusing on breaking down tasks into manageable</a:t>
            </a:r>
            <a:endParaRPr lang="en-US" sz="1555" dirty="0"/>
          </a:p>
        </p:txBody>
      </p:sp>
      <p:sp>
        <p:nvSpPr>
          <p:cNvPr id="10" name="span"/>
          <p:cNvSpPr/>
          <p:nvPr/>
        </p:nvSpPr>
        <p:spPr>
          <a:xfrm>
            <a:off x="487680" y="3007900"/>
            <a:ext cx="774192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chunks. </a:t>
            </a:r>
            <a:endParaRPr lang="en-US" sz="1555" dirty="0"/>
          </a:p>
        </p:txBody>
      </p:sp>
      <p:sp>
        <p:nvSpPr>
          <p:cNvPr id="11" name="a">
            <a:hlinkClick r:id="rId2" tooltip=""/>
          </p:cNvPr>
          <p:cNvSpPr/>
          <p:nvPr/>
        </p:nvSpPr>
        <p:spPr>
          <a:xfrm>
            <a:off x="1261872" y="3007900"/>
            <a:ext cx="1085088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b="1" u="none" dirty="0">
                <a:solidFill>
                  <a:srgbClr val="166B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Learn more</a:t>
            </a:r>
            <a:endParaRPr lang="en-US" sz="1555" dirty="0"/>
          </a:p>
        </p:txBody>
      </p:sp>
      <p:sp>
        <p:nvSpPr>
          <p:cNvPr id="12" name="span"/>
          <p:cNvSpPr/>
          <p:nvPr/>
        </p:nvSpPr>
        <p:spPr>
          <a:xfrm>
            <a:off x="487680" y="3663506"/>
            <a:ext cx="2926080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Spec Driven Development</a:t>
            </a:r>
            <a:endParaRPr lang="en-US" sz="1814" dirty="0"/>
          </a:p>
        </p:txBody>
      </p:sp>
      <p:sp>
        <p:nvSpPr>
          <p:cNvPr id="13" name="span"/>
          <p:cNvSpPr/>
          <p:nvPr/>
        </p:nvSpPr>
        <p:spPr>
          <a:xfrm>
            <a:off x="487680" y="3990880"/>
            <a:ext cx="3986784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makes your specification the center of your</a:t>
            </a:r>
            <a:endParaRPr lang="en-US" sz="1555" dirty="0"/>
          </a:p>
        </p:txBody>
      </p:sp>
      <p:sp>
        <p:nvSpPr>
          <p:cNvPr id="14" name="span"/>
          <p:cNvSpPr/>
          <p:nvPr/>
        </p:nvSpPr>
        <p:spPr>
          <a:xfrm>
            <a:off x="487680" y="4262438"/>
            <a:ext cx="1956816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engineering process </a:t>
            </a:r>
            <a:endParaRPr lang="en-US" sz="1555" dirty="0"/>
          </a:p>
        </p:txBody>
      </p:sp>
      <p:sp>
        <p:nvSpPr>
          <p:cNvPr id="15" name="a">
            <a:hlinkClick r:id="rId3" tooltip=""/>
          </p:cNvPr>
          <p:cNvSpPr/>
          <p:nvPr/>
        </p:nvSpPr>
        <p:spPr>
          <a:xfrm>
            <a:off x="2444496" y="4262438"/>
            <a:ext cx="1085088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b="1" u="none" dirty="0">
                <a:solidFill>
                  <a:srgbClr val="166B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Learn more</a:t>
            </a:r>
            <a:endParaRPr lang="en-US" sz="1555" dirty="0"/>
          </a:p>
        </p:txBody>
      </p:sp>
      <p:pic>
        <p:nvPicPr>
          <p:cNvPr id="16" name="svg.freya@svg.theme@logo" descr="preencoded.png">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094720" y="5730240"/>
            <a:ext cx="609600" cy="609600"/>
          </a:xfrm>
          <a:prstGeom prst="rect">
            <a:avLst/>
          </a:prstGeom>
        </p:spPr>
      </p:pic>
      <p:sp>
        <p:nvSpPr>
          <p:cNvPr id="17" name="div.freya@progress"/>
          <p:cNvSpPr/>
          <p:nvPr/>
        </p:nvSpPr>
        <p:spPr>
          <a:xfrm>
            <a:off x="0" y="6790944"/>
            <a:ext cx="12192000" cy="36576"/>
          </a:xfrm>
          <a:prstGeom prst="rect">
            <a:avLst/>
          </a:prstGeom>
          <a:solidFill>
            <a:srgbClr val="00E5A4"/>
          </a:solidFill>
          <a:ln w="12700">
            <a:solidFill>
              <a:srgbClr val="00E5A4">
                <a:alpha val="0"/>
              </a:srgbClr>
            </a:solidFill>
            <a:prstDash val="solid"/>
          </a:ln>
        </p:spPr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.theme@image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4" name="article.freya@slide.theme@image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27520"/>
          </a:xfrm>
          <a:prstGeom prst="rect">
            <a:avLst/>
          </a:prstGeom>
        </p:spPr>
      </p:pic>
      <p:sp>
        <p:nvSpPr>
          <p:cNvPr id="5" name="h1.theme@callout.theme@image__title"/>
          <p:cNvSpPr/>
          <p:nvPr/>
        </p:nvSpPr>
        <p:spPr>
          <a:xfrm>
            <a:off x="487680" y="5181981"/>
            <a:ext cx="3962400" cy="1157859"/>
          </a:xfrm>
          <a:prstGeom prst="rect">
            <a:avLst/>
          </a:prstGeom>
          <a:solidFill>
            <a:srgbClr val="00E5A4"/>
          </a:solidFill>
          <a:ln w="12700">
            <a:solidFill>
              <a:srgbClr val="00E5A4">
                <a:alpha val="0"/>
              </a:srgbClr>
            </a:solidFill>
            <a:prstDash val="solid"/>
          </a:ln>
        </p:spPr>
      </p:sp>
      <p:sp>
        <p:nvSpPr>
          <p:cNvPr id="6" name="h1.theme@callout.theme@image__title"/>
          <p:cNvSpPr/>
          <p:nvPr/>
        </p:nvSpPr>
        <p:spPr>
          <a:xfrm>
            <a:off x="487680" y="6217920"/>
            <a:ext cx="3962400" cy="121920"/>
          </a:xfrm>
          <a:prstGeom prst="rect">
            <a:avLst/>
          </a:prstGeom>
          <a:solidFill>
            <a:srgbClr val="000E38"/>
          </a:solidFill>
          <a:ln w="12700">
            <a:solidFill>
              <a:srgbClr val="000E38">
                <a:alpha val="0"/>
              </a:srgbClr>
            </a:solidFill>
            <a:prstDash val="solid"/>
          </a:ln>
        </p:spPr>
      </p:sp>
      <p:sp>
        <p:nvSpPr>
          <p:cNvPr id="7" name="span"/>
          <p:cNvSpPr/>
          <p:nvPr/>
        </p:nvSpPr>
        <p:spPr>
          <a:xfrm>
            <a:off x="841248" y="5346573"/>
            <a:ext cx="3255264" cy="70104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4536" u="none" dirty="0">
                <a:solidFill>
                  <a:srgbClr val="000E38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Demo Time!</a:t>
            </a:r>
            <a:endParaRPr lang="en-US" sz="4536" dirty="0"/>
          </a:p>
        </p:txBody>
      </p:sp>
      <p:pic>
        <p:nvPicPr>
          <p:cNvPr id="8" name="svg.freya@svg.theme@logo" descr="preencoded.png">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094720" y="5730240"/>
            <a:ext cx="609600" cy="609600"/>
          </a:xfrm>
          <a:prstGeom prst="rect">
            <a:avLst/>
          </a:prstGeom>
        </p:spPr>
      </p:pic>
      <p:sp>
        <p:nvSpPr>
          <p:cNvPr id="9" name="div.freya@progress"/>
          <p:cNvSpPr/>
          <p:nvPr/>
        </p:nvSpPr>
        <p:spPr>
          <a:xfrm>
            <a:off x="0" y="6790944"/>
            <a:ext cx="12192000" cy="36576"/>
          </a:xfrm>
          <a:prstGeom prst="rect">
            <a:avLst/>
          </a:prstGeom>
          <a:solidFill>
            <a:srgbClr val="00E5A4"/>
          </a:solidFill>
          <a:ln w="12700">
            <a:solidFill>
              <a:srgbClr val="00E5A4">
                <a:alpha val="0"/>
              </a:srgbClr>
            </a:solidFill>
            <a:prstDash val="solid"/>
          </a:ln>
        </p:spPr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" name="span"/>
          <p:cNvSpPr/>
          <p:nvPr/>
        </p:nvSpPr>
        <p:spPr>
          <a:xfrm>
            <a:off x="487680" y="518160"/>
            <a:ext cx="2907792" cy="49377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3240" u="none" dirty="0">
                <a:solidFill>
                  <a:srgbClr val="000000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Conclusion 1/2</a:t>
            </a:r>
            <a:endParaRPr lang="en-US" sz="3240" dirty="0"/>
          </a:p>
        </p:txBody>
      </p:sp>
      <p:sp>
        <p:nvSpPr>
          <p:cNvPr id="5" name="span"/>
          <p:cNvSpPr/>
          <p:nvPr/>
        </p:nvSpPr>
        <p:spPr>
          <a:xfrm>
            <a:off x="487680" y="1571625"/>
            <a:ext cx="2865120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Development is changing</a:t>
            </a:r>
            <a:endParaRPr lang="en-US" sz="1814" dirty="0"/>
          </a:p>
        </p:txBody>
      </p:sp>
      <p:sp>
        <p:nvSpPr>
          <p:cNvPr id="6" name="span"/>
          <p:cNvSpPr/>
          <p:nvPr/>
        </p:nvSpPr>
        <p:spPr>
          <a:xfrm>
            <a:off x="487680" y="1898999"/>
            <a:ext cx="6967728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The role of developers is evolving with the integration of AI and automation.</a:t>
            </a:r>
            <a:endParaRPr lang="en-US" sz="1555" dirty="0"/>
          </a:p>
        </p:txBody>
      </p:sp>
      <p:sp>
        <p:nvSpPr>
          <p:cNvPr id="7" name="span"/>
          <p:cNvSpPr/>
          <p:nvPr/>
        </p:nvSpPr>
        <p:spPr>
          <a:xfrm>
            <a:off x="487680" y="2912745"/>
            <a:ext cx="7522464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Less focus on write tasks, more on high-level design and creativity</a:t>
            </a:r>
            <a:endParaRPr lang="en-US" sz="1814" dirty="0"/>
          </a:p>
        </p:txBody>
      </p:sp>
      <p:sp>
        <p:nvSpPr>
          <p:cNvPr id="8" name="span"/>
          <p:cNvSpPr/>
          <p:nvPr/>
        </p:nvSpPr>
        <p:spPr>
          <a:xfrm>
            <a:off x="487680" y="3240119"/>
            <a:ext cx="8455152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Developers can now focus on more complex and creative aspects of software development.</a:t>
            </a:r>
            <a:endParaRPr lang="en-US" sz="1555" dirty="0"/>
          </a:p>
        </p:txBody>
      </p:sp>
      <p:pic>
        <p:nvPicPr>
          <p:cNvPr id="9" name="svg.freya@svg.theme@logo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094720" y="5730240"/>
            <a:ext cx="609600" cy="609600"/>
          </a:xfrm>
          <a:prstGeom prst="rect">
            <a:avLst/>
          </a:prstGeom>
        </p:spPr>
      </p:pic>
      <p:sp>
        <p:nvSpPr>
          <p:cNvPr id="10" name="div.freya@progress"/>
          <p:cNvSpPr/>
          <p:nvPr/>
        </p:nvSpPr>
        <p:spPr>
          <a:xfrm>
            <a:off x="0" y="6790944"/>
            <a:ext cx="12192000" cy="36576"/>
          </a:xfrm>
          <a:prstGeom prst="rect">
            <a:avLst/>
          </a:prstGeom>
          <a:solidFill>
            <a:srgbClr val="00E5A4"/>
          </a:solidFill>
          <a:ln w="12700">
            <a:solidFill>
              <a:srgbClr val="00E5A4">
                <a:alpha val="0"/>
              </a:srgbClr>
            </a:solidFill>
            <a:prstDash val="solid"/>
          </a:ln>
        </p:spPr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" name="span"/>
          <p:cNvSpPr/>
          <p:nvPr/>
        </p:nvSpPr>
        <p:spPr>
          <a:xfrm>
            <a:off x="487680" y="518160"/>
            <a:ext cx="2993136" cy="49377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3240" u="none" dirty="0">
                <a:solidFill>
                  <a:srgbClr val="000000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Conclusion 2/2</a:t>
            </a:r>
            <a:endParaRPr lang="en-US" sz="3240" dirty="0"/>
          </a:p>
        </p:txBody>
      </p:sp>
      <p:sp>
        <p:nvSpPr>
          <p:cNvPr id="5" name="span"/>
          <p:cNvSpPr/>
          <p:nvPr/>
        </p:nvSpPr>
        <p:spPr>
          <a:xfrm>
            <a:off x="487680" y="1571625"/>
            <a:ext cx="6047232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AI and agents are our collaborators, not replacements</a:t>
            </a:r>
            <a:endParaRPr lang="en-US" sz="1814" dirty="0"/>
          </a:p>
        </p:txBody>
      </p:sp>
      <p:sp>
        <p:nvSpPr>
          <p:cNvPr id="6" name="span"/>
          <p:cNvSpPr/>
          <p:nvPr/>
        </p:nvSpPr>
        <p:spPr>
          <a:xfrm>
            <a:off x="487680" y="1898999"/>
            <a:ext cx="5913120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Embracing these tools can enhance productivity and innovation.</a:t>
            </a:r>
            <a:endParaRPr lang="en-US" sz="1555" dirty="0"/>
          </a:p>
        </p:txBody>
      </p:sp>
      <p:sp>
        <p:nvSpPr>
          <p:cNvPr id="7" name="span"/>
          <p:cNvSpPr/>
          <p:nvPr/>
        </p:nvSpPr>
        <p:spPr>
          <a:xfrm>
            <a:off x="487680" y="2912745"/>
            <a:ext cx="6156960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Embrace the flow and let the agents handle the routine</a:t>
            </a:r>
            <a:endParaRPr lang="en-US" sz="1814" dirty="0"/>
          </a:p>
        </p:txBody>
      </p:sp>
      <p:sp>
        <p:nvSpPr>
          <p:cNvPr id="8" name="span"/>
          <p:cNvSpPr/>
          <p:nvPr/>
        </p:nvSpPr>
        <p:spPr>
          <a:xfrm>
            <a:off x="487680" y="3240119"/>
            <a:ext cx="8247888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By allowing AI to take care of repetitive tasks, developers can concentrate on higher-level</a:t>
            </a:r>
            <a:endParaRPr lang="en-US" sz="1555" dirty="0"/>
          </a:p>
        </p:txBody>
      </p:sp>
      <p:sp>
        <p:nvSpPr>
          <p:cNvPr id="9" name="span"/>
          <p:cNvSpPr/>
          <p:nvPr/>
        </p:nvSpPr>
        <p:spPr>
          <a:xfrm>
            <a:off x="487680" y="3511677"/>
            <a:ext cx="2980944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problem-solving and innovation.</a:t>
            </a:r>
            <a:endParaRPr lang="en-US" sz="1555" dirty="0"/>
          </a:p>
        </p:txBody>
      </p:sp>
      <p:pic>
        <p:nvPicPr>
          <p:cNvPr id="10" name="svg.freya@svg.theme@logo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094720" y="5730240"/>
            <a:ext cx="609600" cy="609600"/>
          </a:xfrm>
          <a:prstGeom prst="rect">
            <a:avLst/>
          </a:prstGeom>
        </p:spPr>
      </p:pic>
      <p:sp>
        <p:nvSpPr>
          <p:cNvPr id="11" name="div.freya@progress"/>
          <p:cNvSpPr/>
          <p:nvPr/>
        </p:nvSpPr>
        <p:spPr>
          <a:xfrm>
            <a:off x="0" y="6790944"/>
            <a:ext cx="12192000" cy="36576"/>
          </a:xfrm>
          <a:prstGeom prst="rect">
            <a:avLst/>
          </a:prstGeom>
          <a:solidFill>
            <a:srgbClr val="00E5A4"/>
          </a:solidFill>
          <a:ln w="12700">
            <a:solidFill>
              <a:srgbClr val="00E5A4">
                <a:alpha val="0"/>
              </a:srgbClr>
            </a:solidFill>
            <a:prstDash val="solid"/>
          </a:ln>
        </p:spPr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.theme@image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4" name="article.freya@slide.theme@image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27520"/>
          </a:xfrm>
          <a:prstGeom prst="rect">
            <a:avLst/>
          </a:prstGeom>
        </p:spPr>
      </p:pic>
      <p:sp>
        <p:nvSpPr>
          <p:cNvPr id="5" name="h1.theme@callout.theme@image__title"/>
          <p:cNvSpPr/>
          <p:nvPr/>
        </p:nvSpPr>
        <p:spPr>
          <a:xfrm>
            <a:off x="487680" y="5181981"/>
            <a:ext cx="5535168" cy="1157859"/>
          </a:xfrm>
          <a:prstGeom prst="rect">
            <a:avLst/>
          </a:prstGeom>
          <a:solidFill>
            <a:srgbClr val="00E5A4"/>
          </a:solidFill>
          <a:ln w="12700">
            <a:solidFill>
              <a:srgbClr val="00E5A4">
                <a:alpha val="0"/>
              </a:srgbClr>
            </a:solidFill>
            <a:prstDash val="solid"/>
          </a:ln>
        </p:spPr>
      </p:sp>
      <p:sp>
        <p:nvSpPr>
          <p:cNvPr id="6" name="h1.theme@callout.theme@image__title"/>
          <p:cNvSpPr/>
          <p:nvPr/>
        </p:nvSpPr>
        <p:spPr>
          <a:xfrm>
            <a:off x="487680" y="6217920"/>
            <a:ext cx="5535168" cy="121920"/>
          </a:xfrm>
          <a:prstGeom prst="rect">
            <a:avLst/>
          </a:prstGeom>
          <a:solidFill>
            <a:srgbClr val="000E38"/>
          </a:solidFill>
          <a:ln w="12700">
            <a:solidFill>
              <a:srgbClr val="000E38">
                <a:alpha val="0"/>
              </a:srgbClr>
            </a:solidFill>
            <a:prstDash val="solid"/>
          </a:ln>
        </p:spPr>
      </p:sp>
      <p:sp>
        <p:nvSpPr>
          <p:cNvPr id="7" name="span"/>
          <p:cNvSpPr/>
          <p:nvPr/>
        </p:nvSpPr>
        <p:spPr>
          <a:xfrm>
            <a:off x="841248" y="5346573"/>
            <a:ext cx="4828032" cy="70104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4536" u="none" dirty="0">
                <a:solidFill>
                  <a:srgbClr val="000E38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Enjoy the journey!</a:t>
            </a:r>
            <a:endParaRPr lang="en-US" sz="4536" dirty="0"/>
          </a:p>
        </p:txBody>
      </p:sp>
      <p:pic>
        <p:nvPicPr>
          <p:cNvPr id="8" name="svg.freya@svg.theme@logo" descr="preencoded.png">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094720" y="5730240"/>
            <a:ext cx="609600" cy="609600"/>
          </a:xfrm>
          <a:prstGeom prst="rect">
            <a:avLst/>
          </a:prstGeom>
        </p:spPr>
      </p:pic>
      <p:sp>
        <p:nvSpPr>
          <p:cNvPr id="9" name="div.freya@progress"/>
          <p:cNvSpPr/>
          <p:nvPr/>
        </p:nvSpPr>
        <p:spPr>
          <a:xfrm>
            <a:off x="0" y="6790944"/>
            <a:ext cx="12192000" cy="36576"/>
          </a:xfrm>
          <a:prstGeom prst="rect">
            <a:avLst/>
          </a:prstGeom>
          <a:solidFill>
            <a:srgbClr val="00E5A4"/>
          </a:solidFill>
          <a:ln w="12700">
            <a:solidFill>
              <a:srgbClr val="00E5A4">
                <a:alpha val="0"/>
              </a:srgbClr>
            </a:solidFill>
            <a:prstDash val="solid"/>
          </a:ln>
        </p:spPr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.theme@end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4" name="article.freya@slide.theme@end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27520"/>
          </a:xfrm>
          <a:prstGeom prst="rect">
            <a:avLst/>
          </a:prstGeom>
        </p:spPr>
      </p:pic>
      <p:sp>
        <p:nvSpPr>
          <p:cNvPr id="5" name="h1.theme@callout.theme@end__title"/>
          <p:cNvSpPr/>
          <p:nvPr/>
        </p:nvSpPr>
        <p:spPr>
          <a:xfrm>
            <a:off x="487680" y="4431030"/>
            <a:ext cx="3864864" cy="1157859"/>
          </a:xfrm>
          <a:prstGeom prst="rect">
            <a:avLst/>
          </a:prstGeom>
          <a:solidFill>
            <a:srgbClr val="00E5A4"/>
          </a:solidFill>
          <a:ln w="12700">
            <a:solidFill>
              <a:srgbClr val="00E5A4">
                <a:alpha val="0"/>
              </a:srgbClr>
            </a:solidFill>
            <a:prstDash val="solid"/>
          </a:ln>
        </p:spPr>
      </p:sp>
      <p:sp>
        <p:nvSpPr>
          <p:cNvPr id="6" name="h1.theme@callout.theme@end__title"/>
          <p:cNvSpPr/>
          <p:nvPr/>
        </p:nvSpPr>
        <p:spPr>
          <a:xfrm>
            <a:off x="487680" y="5466969"/>
            <a:ext cx="3864864" cy="121920"/>
          </a:xfrm>
          <a:prstGeom prst="rect">
            <a:avLst/>
          </a:prstGeom>
          <a:solidFill>
            <a:srgbClr val="000E38"/>
          </a:solidFill>
          <a:ln w="12700">
            <a:solidFill>
              <a:srgbClr val="000E38">
                <a:alpha val="0"/>
              </a:srgbClr>
            </a:solidFill>
            <a:prstDash val="solid"/>
          </a:ln>
        </p:spPr>
      </p:sp>
      <p:sp>
        <p:nvSpPr>
          <p:cNvPr id="7" name="h1.theme@callout.theme@end__title"/>
          <p:cNvSpPr/>
          <p:nvPr/>
        </p:nvSpPr>
        <p:spPr>
          <a:xfrm>
            <a:off x="865632" y="4595622"/>
            <a:ext cx="3108960" cy="70104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4536" u="none" dirty="0">
                <a:solidFill>
                  <a:srgbClr val="000E38"/>
                </a:solidFill>
                <a:latin typeface="Inter SemiBold" pitchFamily="34" charset="0"/>
                <a:ea typeface="Inter SemiBold" pitchFamily="34" charset="-122"/>
                <a:cs typeface="Inter SemiBold" pitchFamily="34" charset="-120"/>
              </a:rPr>
              <a:t>Thank you!</a:t>
            </a:r>
            <a:endParaRPr lang="en-US" sz="4536" dirty="0"/>
          </a:p>
        </p:txBody>
      </p:sp>
      <p:sp>
        <p:nvSpPr>
          <p:cNvPr id="8" name="footer.theme@end__footer"/>
          <p:cNvSpPr/>
          <p:nvPr/>
        </p:nvSpPr>
        <p:spPr>
          <a:xfrm>
            <a:off x="0" y="6076569"/>
            <a:ext cx="12192000" cy="750951"/>
          </a:xfrm>
          <a:prstGeom prst="rect">
            <a:avLst/>
          </a:prstGeom>
          <a:solidFill>
            <a:srgbClr val="000E38"/>
          </a:solidFill>
          <a:ln w="12700">
            <a:solidFill>
              <a:srgbClr val="000E38">
                <a:alpha val="0"/>
              </a:srgbClr>
            </a:solidFill>
            <a:prstDash val="solid"/>
          </a:ln>
        </p:spPr>
      </p:sp>
      <p:sp>
        <p:nvSpPr>
          <p:cNvPr id="9" name="strong.theme@end__social.theme@end__social--highlight.theme@end__social__author"/>
          <p:cNvSpPr/>
          <p:nvPr/>
        </p:nvSpPr>
        <p:spPr>
          <a:xfrm>
            <a:off x="487680" y="6161913"/>
            <a:ext cx="1487424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b="1" u="none" dirty="0">
                <a:solidFill>
                  <a:srgbClr val="00E5A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Luca Del Puppo</a:t>
            </a:r>
            <a:endParaRPr lang="en-US" sz="1555" dirty="0"/>
          </a:p>
        </p:txBody>
      </p:sp>
      <p:sp>
        <p:nvSpPr>
          <p:cNvPr id="10" name="a.theme@end__social.theme@end__social__twitter">
            <a:hlinkClick r:id="rId2" tooltip=""/>
          </p:cNvPr>
          <p:cNvSpPr/>
          <p:nvPr/>
        </p:nvSpPr>
        <p:spPr>
          <a:xfrm>
            <a:off x="2340864" y="6161913"/>
            <a:ext cx="1030224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@puppo92</a:t>
            </a:r>
            <a:endParaRPr lang="en-US" sz="1555" dirty="0"/>
          </a:p>
        </p:txBody>
      </p:sp>
      <p:sp>
        <p:nvSpPr>
          <p:cNvPr id="11" name="span.theme@end__social.theme@end__social--highlight.theme@end__social__description"/>
          <p:cNvSpPr/>
          <p:nvPr/>
        </p:nvSpPr>
        <p:spPr>
          <a:xfrm>
            <a:off x="487680" y="6494717"/>
            <a:ext cx="1018032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b="1" u="none" dirty="0">
                <a:solidFill>
                  <a:srgbClr val="00E5A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Nearform_</a:t>
            </a:r>
            <a:endParaRPr lang="en-US" sz="1555" dirty="0"/>
          </a:p>
        </p:txBody>
      </p:sp>
      <p:sp>
        <p:nvSpPr>
          <p:cNvPr id="12" name="a.theme@end__social.theme@end__social__email">
            <a:hlinkClick r:id="rId3" tooltip=""/>
          </p:cNvPr>
          <p:cNvSpPr/>
          <p:nvPr/>
        </p:nvSpPr>
        <p:spPr>
          <a:xfrm>
            <a:off x="2340864" y="6494717"/>
            <a:ext cx="1816608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luca@delpuppo.net</a:t>
            </a:r>
            <a:endParaRPr lang="en-US" sz="1555" dirty="0"/>
          </a:p>
        </p:txBody>
      </p:sp>
      <p:sp>
        <p:nvSpPr>
          <p:cNvPr id="13" name="svg.freya@svg.theme@end__logo"/>
          <p:cNvSpPr/>
          <p:nvPr/>
        </p:nvSpPr>
        <p:spPr>
          <a:xfrm>
            <a:off x="9497568" y="6137529"/>
            <a:ext cx="12192" cy="629031"/>
          </a:xfrm>
          <a:prstGeom prst="rect">
            <a:avLst/>
          </a:prstGeom>
          <a:solidFill>
            <a:srgbClr val="00E5A4"/>
          </a:solidFill>
          <a:ln w="12700">
            <a:solidFill>
              <a:srgbClr val="00E5A4">
                <a:alpha val="0"/>
              </a:srgbClr>
            </a:solidFill>
            <a:prstDash val="solid"/>
          </a:ln>
        </p:spPr>
      </p:sp>
      <p:pic>
        <p:nvPicPr>
          <p:cNvPr id="14" name="svg.freya@svg.theme@end__logo" descr="preencoded.png">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997440" y="6137529"/>
            <a:ext cx="1706880" cy="629031"/>
          </a:xfrm>
          <a:prstGeom prst="rect">
            <a:avLst/>
          </a:prstGeom>
        </p:spPr>
      </p:pic>
      <p:sp>
        <p:nvSpPr>
          <p:cNvPr id="15" name="div.freya@progress"/>
          <p:cNvSpPr/>
          <p:nvPr/>
        </p:nvSpPr>
        <p:spPr>
          <a:xfrm>
            <a:off x="0" y="6790944"/>
            <a:ext cx="12192000" cy="36576"/>
          </a:xfrm>
          <a:prstGeom prst="rect">
            <a:avLst/>
          </a:prstGeom>
          <a:solidFill>
            <a:srgbClr val="00E5A4"/>
          </a:solidFill>
          <a:ln w="12700">
            <a:solidFill>
              <a:srgbClr val="00E5A4">
                <a:alpha val="0"/>
              </a:srgbClr>
            </a:solidFill>
            <a:prstDash val="solid"/>
          </a:ln>
        </p:spPr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.theme@hello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" name="h1.theme@hello__title"/>
          <p:cNvSpPr/>
          <p:nvPr/>
        </p:nvSpPr>
        <p:spPr>
          <a:xfrm>
            <a:off x="487680" y="518160"/>
            <a:ext cx="2901696" cy="49377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3240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Bye Bye 👋, I'm </a:t>
            </a:r>
            <a:endParaRPr lang="en-US" sz="3240" dirty="0"/>
          </a:p>
        </p:txBody>
      </p:sp>
      <p:sp>
        <p:nvSpPr>
          <p:cNvPr id="5" name="h1.theme@hello__title"/>
          <p:cNvSpPr/>
          <p:nvPr/>
        </p:nvSpPr>
        <p:spPr>
          <a:xfrm>
            <a:off x="4376928" y="518160"/>
            <a:ext cx="115824" cy="49377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3240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!</a:t>
            </a:r>
            <a:endParaRPr lang="en-US" sz="3240" dirty="0"/>
          </a:p>
        </p:txBody>
      </p:sp>
      <p:sp>
        <p:nvSpPr>
          <p:cNvPr id="6" name="span.theme@hello__title__name"/>
          <p:cNvSpPr/>
          <p:nvPr/>
        </p:nvSpPr>
        <p:spPr>
          <a:xfrm>
            <a:off x="3389376" y="518160"/>
            <a:ext cx="987552" cy="49377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3240" u="none" dirty="0">
                <a:solidFill>
                  <a:srgbClr val="000000"/>
                </a:solidFill>
                <a:latin typeface="Inter ExtraBold" pitchFamily="34" charset="0"/>
                <a:ea typeface="Inter ExtraBold" pitchFamily="34" charset="-122"/>
                <a:cs typeface="Inter ExtraBold" pitchFamily="34" charset="-120"/>
              </a:rPr>
              <a:t>Luca</a:t>
            </a:r>
            <a:endParaRPr lang="en-US" sz="3240" dirty="0"/>
          </a:p>
        </p:txBody>
      </p:sp>
      <p:pic>
        <p:nvPicPr>
          <p:cNvPr id="7" name="img.freya@image.theme@hello__hobbies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02096" y="0"/>
            <a:ext cx="6089904" cy="6827520"/>
          </a:xfrm>
          <a:prstGeom prst="rect">
            <a:avLst/>
          </a:prstGeom>
        </p:spPr>
      </p:pic>
      <p:pic>
        <p:nvPicPr>
          <p:cNvPr id="8" name="img.freya@image.theme@hello__logo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3600" y="1739265"/>
            <a:ext cx="1828800" cy="1828800"/>
          </a:xfrm>
          <a:prstGeom prst="rect">
            <a:avLst/>
          </a:prstGeom>
        </p:spPr>
      </p:pic>
      <p:sp>
        <p:nvSpPr>
          <p:cNvPr id="9" name="a.theme@hello__role__company">
            <a:hlinkClick r:id="rId3" tooltip=""/>
          </p:cNvPr>
          <p:cNvSpPr/>
          <p:nvPr/>
        </p:nvSpPr>
        <p:spPr>
          <a:xfrm>
            <a:off x="1578864" y="3748469"/>
            <a:ext cx="1036320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166BFF"/>
                </a:solidFill>
                <a:latin typeface="Inter ExtraBold" pitchFamily="34" charset="0"/>
                <a:ea typeface="Inter ExtraBold" pitchFamily="34" charset="-122"/>
                <a:cs typeface="Inter ExtraBold" pitchFamily="34" charset="-120"/>
              </a:rPr>
              <a:t>Nearform_</a:t>
            </a:r>
            <a:endParaRPr lang="en-US" sz="1555" dirty="0"/>
          </a:p>
        </p:txBody>
      </p:sp>
      <p:sp>
        <p:nvSpPr>
          <p:cNvPr id="10" name="span.theme@hello__role__description"/>
          <p:cNvSpPr/>
          <p:nvPr/>
        </p:nvSpPr>
        <p:spPr>
          <a:xfrm>
            <a:off x="2798064" y="3748469"/>
            <a:ext cx="1712976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AI Native Engineer</a:t>
            </a:r>
            <a:endParaRPr lang="en-US" sz="1555" dirty="0"/>
          </a:p>
        </p:txBody>
      </p:sp>
      <p:sp>
        <p:nvSpPr>
          <p:cNvPr id="11" name="a.theme@hello__role__company">
            <a:hlinkClick r:id="rId4" tooltip=""/>
          </p:cNvPr>
          <p:cNvSpPr/>
          <p:nvPr/>
        </p:nvSpPr>
        <p:spPr>
          <a:xfrm>
            <a:off x="2145792" y="4103942"/>
            <a:ext cx="408432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166BFF"/>
                </a:solidFill>
                <a:latin typeface="Inter ExtraBold" pitchFamily="34" charset="0"/>
                <a:ea typeface="Inter ExtraBold" pitchFamily="34" charset="-122"/>
                <a:cs typeface="Inter ExtraBold" pitchFamily="34" charset="-120"/>
              </a:rPr>
              <a:t>GDE</a:t>
            </a:r>
            <a:endParaRPr lang="en-US" sz="1555" dirty="0"/>
          </a:p>
        </p:txBody>
      </p:sp>
      <p:sp>
        <p:nvSpPr>
          <p:cNvPr id="12" name="span.theme@hello__role__description"/>
          <p:cNvSpPr/>
          <p:nvPr/>
        </p:nvSpPr>
        <p:spPr>
          <a:xfrm>
            <a:off x="2798064" y="4103942"/>
            <a:ext cx="1719072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Web Technologies</a:t>
            </a:r>
            <a:endParaRPr lang="en-US" sz="1555" dirty="0"/>
          </a:p>
        </p:txBody>
      </p:sp>
      <p:pic>
        <p:nvPicPr>
          <p:cNvPr id="13" name="svg.code.theme@item__qr.theme@item__qr--horizontal.theme@hello__social__qr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316736" y="5354765"/>
            <a:ext cx="609600" cy="609600"/>
          </a:xfrm>
          <a:prstGeom prst="rect">
            <a:avLst/>
          </a:prstGeom>
        </p:spPr>
      </p:pic>
      <p:sp>
        <p:nvSpPr>
          <p:cNvPr id="14" name="span">
            <a:hlinkClick r:id="rId7" tooltip=""/>
          </p:cNvPr>
          <p:cNvSpPr/>
          <p:nvPr/>
        </p:nvSpPr>
        <p:spPr>
          <a:xfrm>
            <a:off x="1146048" y="6183821"/>
            <a:ext cx="950976" cy="17068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037" b="1" u="none" dirty="0">
                <a:solidFill>
                  <a:srgbClr val="000000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delpuppo.net</a:t>
            </a:r>
            <a:endParaRPr lang="en-US" sz="1037" dirty="0"/>
          </a:p>
        </p:txBody>
      </p:sp>
      <p:pic>
        <p:nvPicPr>
          <p:cNvPr id="15" name="svg.freya@svg.theme@icon.theme@item__icon.theme@item__icon--horizontal.theme@hello__social__icon" descr="preencoded.png">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2267712" y="5354765"/>
            <a:ext cx="609600" cy="609600"/>
          </a:xfrm>
          <a:prstGeom prst="rect">
            <a:avLst/>
          </a:prstGeom>
        </p:spPr>
      </p:pic>
      <p:sp>
        <p:nvSpPr>
          <p:cNvPr id="16" name="span">
            <a:hlinkClick r:id="rId10" tooltip=""/>
          </p:cNvPr>
          <p:cNvSpPr/>
          <p:nvPr/>
        </p:nvSpPr>
        <p:spPr>
          <a:xfrm>
            <a:off x="2374392" y="6183821"/>
            <a:ext cx="396240" cy="17068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037" b="1" u="none" dirty="0">
                <a:solidFill>
                  <a:srgbClr val="000000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puppo</a:t>
            </a:r>
            <a:endParaRPr lang="en-US" sz="1037" dirty="0"/>
          </a:p>
        </p:txBody>
      </p:sp>
      <p:pic>
        <p:nvPicPr>
          <p:cNvPr id="17" name="svg.freya@svg.theme@icon.theme@item__icon.theme@item__icon--horizontal.theme@hello__social__icon" descr="preencoded.png">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218688" y="5354765"/>
            <a:ext cx="609600" cy="609600"/>
          </a:xfrm>
          <a:prstGeom prst="rect">
            <a:avLst/>
          </a:prstGeom>
        </p:spPr>
      </p:pic>
      <p:sp>
        <p:nvSpPr>
          <p:cNvPr id="18" name="span">
            <a:hlinkClick r:id="rId13" tooltip=""/>
          </p:cNvPr>
          <p:cNvSpPr/>
          <p:nvPr/>
        </p:nvSpPr>
        <p:spPr>
          <a:xfrm>
            <a:off x="3246120" y="6183821"/>
            <a:ext cx="554736" cy="17068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037" b="1" u="none" dirty="0">
                <a:solidFill>
                  <a:srgbClr val="000000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puppo92</a:t>
            </a:r>
            <a:endParaRPr lang="en-US" sz="1037" dirty="0"/>
          </a:p>
        </p:txBody>
      </p:sp>
      <p:pic>
        <p:nvPicPr>
          <p:cNvPr id="19" name="svg.freya@svg.theme@icon.theme@item__icon.theme@item__icon--horizontal.theme@hello__social__icon" descr="preencoded.png">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4169664" y="5354765"/>
            <a:ext cx="609600" cy="609600"/>
          </a:xfrm>
          <a:prstGeom prst="rect">
            <a:avLst/>
          </a:prstGeom>
        </p:spPr>
      </p:pic>
      <p:sp>
        <p:nvSpPr>
          <p:cNvPr id="20" name="span">
            <a:hlinkClick r:id="rId16" tooltip=""/>
          </p:cNvPr>
          <p:cNvSpPr/>
          <p:nvPr/>
        </p:nvSpPr>
        <p:spPr>
          <a:xfrm>
            <a:off x="3998976" y="6183821"/>
            <a:ext cx="950976" cy="17068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037" b="1" u="none" dirty="0">
                <a:solidFill>
                  <a:srgbClr val="000000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lucadelpuppo</a:t>
            </a:r>
            <a:endParaRPr lang="en-US" sz="1037" dirty="0"/>
          </a:p>
        </p:txBody>
      </p:sp>
      <p:pic>
        <p:nvPicPr>
          <p:cNvPr id="21" name="svg.freya@svg.theme@logo" descr="preencoded.png">    </p:cNvPr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11094720" y="5730240"/>
            <a:ext cx="609600" cy="609600"/>
          </a:xfrm>
          <a:prstGeom prst="rect">
            <a:avLst/>
          </a:prstGeom>
        </p:spPr>
      </p:pic>
      <p:sp>
        <p:nvSpPr>
          <p:cNvPr id="22" name="div.freya@progress"/>
          <p:cNvSpPr/>
          <p:nvPr/>
        </p:nvSpPr>
        <p:spPr>
          <a:xfrm>
            <a:off x="0" y="6790944"/>
            <a:ext cx="12192000" cy="36576"/>
          </a:xfrm>
          <a:prstGeom prst="rect">
            <a:avLst/>
          </a:prstGeom>
          <a:solidFill>
            <a:srgbClr val="00E5A4"/>
          </a:solidFill>
          <a:ln w="12700">
            <a:solidFill>
              <a:srgbClr val="00E5A4">
                <a:alpha val="0"/>
              </a:srgbClr>
            </a:solidFill>
            <a:prstDash val="solid"/>
          </a:ln>
        </p:spPr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.theme@separator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" name="span"/>
          <p:cNvSpPr/>
          <p:nvPr/>
        </p:nvSpPr>
        <p:spPr>
          <a:xfrm>
            <a:off x="487680" y="3083052"/>
            <a:ext cx="2542032" cy="6522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4277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Questions</a:t>
            </a:r>
            <a:endParaRPr lang="en-US" sz="4277" dirty="0"/>
          </a:p>
        </p:txBody>
      </p:sp>
      <p:pic>
        <p:nvPicPr>
          <p:cNvPr id="5" name="div.theme@separator__image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96000" y="0"/>
            <a:ext cx="6096000" cy="6827520"/>
          </a:xfrm>
          <a:prstGeom prst="rect">
            <a:avLst/>
          </a:prstGeom>
        </p:spPr>
      </p:pic>
      <p:pic>
        <p:nvPicPr>
          <p:cNvPr id="6" name="svg.freya@svg.theme@logo" descr="preencoded.png">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094720" y="5730240"/>
            <a:ext cx="609600" cy="609600"/>
          </a:xfrm>
          <a:prstGeom prst="rect">
            <a:avLst/>
          </a:prstGeom>
        </p:spPr>
      </p:pic>
      <p:sp>
        <p:nvSpPr>
          <p:cNvPr id="7" name="div.freya@progress"/>
          <p:cNvSpPr/>
          <p:nvPr/>
        </p:nvSpPr>
        <p:spPr>
          <a:xfrm>
            <a:off x="0" y="6790944"/>
            <a:ext cx="12192000" cy="36576"/>
          </a:xfrm>
          <a:prstGeom prst="rect">
            <a:avLst/>
          </a:prstGeom>
          <a:solidFill>
            <a:srgbClr val="00E5A4"/>
          </a:solidFill>
          <a:ln w="12700">
            <a:solidFill>
              <a:srgbClr val="00E5A4">
                <a:alpha val="0"/>
              </a:srgbClr>
            </a:solidFill>
            <a:prstDash val="solid"/>
          </a:ln>
        </p:spPr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.theme@cover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000E38"/>
          </a:solidFill>
          <a:ln w="12700">
            <a:solidFill>
              <a:srgbClr val="000E38">
                <a:alpha val="0"/>
              </a:srgbClr>
            </a:solidFill>
            <a:prstDash val="solid"/>
          </a:ln>
        </p:spPr>
      </p:sp>
      <p:pic>
        <p:nvPicPr>
          <p:cNvPr id="4" name="img.freya@image.theme@cover__background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27520"/>
          </a:xfrm>
          <a:prstGeom prst="rect">
            <a:avLst/>
          </a:prstGeom>
        </p:spPr>
      </p:pic>
      <p:pic>
        <p:nvPicPr>
          <p:cNvPr id="5" name="svg.freya@svg.theme@cover__logo" descr="preencoded.png">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87680" y="487680"/>
            <a:ext cx="2438400" cy="487871"/>
          </a:xfrm>
          <a:prstGeom prst="rect">
            <a:avLst/>
          </a:prstGeom>
        </p:spPr>
      </p:pic>
      <p:sp>
        <p:nvSpPr>
          <p:cNvPr id="6" name="span"/>
          <p:cNvSpPr/>
          <p:nvPr/>
        </p:nvSpPr>
        <p:spPr>
          <a:xfrm>
            <a:off x="487680" y="2632424"/>
            <a:ext cx="6748272" cy="70104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4536" u="none" dirty="0">
                <a:solidFill>
                  <a:srgbClr val="FFFFFF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Vibe Coding: Let’s Follow</a:t>
            </a:r>
            <a:endParaRPr lang="en-US" sz="4536" dirty="0"/>
          </a:p>
        </p:txBody>
      </p:sp>
      <p:sp>
        <p:nvSpPr>
          <p:cNvPr id="7" name="span"/>
          <p:cNvSpPr/>
          <p:nvPr/>
        </p:nvSpPr>
        <p:spPr>
          <a:xfrm>
            <a:off x="487680" y="3424523"/>
            <a:ext cx="2450592" cy="70104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4536" u="none" dirty="0">
                <a:solidFill>
                  <a:srgbClr val="FFFFFF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the Flow </a:t>
            </a:r>
            <a:endParaRPr lang="en-US" sz="4536" dirty="0"/>
          </a:p>
        </p:txBody>
      </p:sp>
      <p:sp>
        <p:nvSpPr>
          <p:cNvPr id="8" name="span"/>
          <p:cNvSpPr/>
          <p:nvPr/>
        </p:nvSpPr>
        <p:spPr>
          <a:xfrm>
            <a:off x="487680" y="4381214"/>
            <a:ext cx="1981200" cy="31699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2074" u="none" dirty="0">
                <a:solidFill>
                  <a:srgbClr val="FFFFFF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Luca Del Puppo</a:t>
            </a:r>
            <a:endParaRPr lang="en-US" sz="2074" dirty="0"/>
          </a:p>
        </p:txBody>
      </p:sp>
      <p:sp>
        <p:nvSpPr>
          <p:cNvPr id="9" name="span"/>
          <p:cNvSpPr/>
          <p:nvPr/>
        </p:nvSpPr>
        <p:spPr>
          <a:xfrm>
            <a:off x="2633472" y="4381214"/>
            <a:ext cx="1292352" cy="31699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2074" u="none" dirty="0">
                <a:solidFill>
                  <a:srgbClr val="FFFFFF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Nearform_</a:t>
            </a:r>
            <a:endParaRPr lang="en-US" sz="2074" dirty="0"/>
          </a:p>
        </p:txBody>
      </p:sp>
      <p:sp>
        <p:nvSpPr>
          <p:cNvPr id="10" name="svg.code.theme@cover__qrs__qr__code"/>
          <p:cNvSpPr/>
          <p:nvPr/>
        </p:nvSpPr>
        <p:spPr>
          <a:xfrm>
            <a:off x="6583680" y="487680"/>
            <a:ext cx="1219200" cy="121920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1" name="svg.code.theme@cover__qrs__qr__code"/>
          <p:cNvSpPr/>
          <p:nvPr/>
        </p:nvSpPr>
        <p:spPr>
          <a:xfrm>
            <a:off x="8534400" y="487680"/>
            <a:ext cx="1219200" cy="121920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2" name="svg.code.theme@cover__qrs__qr__code"/>
          <p:cNvSpPr/>
          <p:nvPr/>
        </p:nvSpPr>
        <p:spPr>
          <a:xfrm>
            <a:off x="10485120" y="487680"/>
            <a:ext cx="1219200" cy="121920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13" name="svg.code.theme@cover__qrs__qr__code" descr="preencoded.png">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644640" y="548640"/>
            <a:ext cx="1097280" cy="1097280"/>
          </a:xfrm>
          <a:prstGeom prst="rect">
            <a:avLst/>
          </a:prstGeom>
        </p:spPr>
      </p:pic>
      <p:pic>
        <p:nvPicPr>
          <p:cNvPr id="14" name="svg.freya@svg.theme@icon.theme@cover__qrs__qr__image" descr="preencoded.png">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059168" y="963168"/>
            <a:ext cx="268224" cy="268224"/>
          </a:xfrm>
          <a:prstGeom prst="rect">
            <a:avLst/>
          </a:prstGeom>
        </p:spPr>
      </p:pic>
      <p:sp>
        <p:nvSpPr>
          <p:cNvPr id="15" name="a.theme@cover__qrs__qr__label">
            <a:hlinkClick r:id="rId8" tooltip=""/>
          </p:cNvPr>
          <p:cNvSpPr/>
          <p:nvPr/>
        </p:nvSpPr>
        <p:spPr>
          <a:xfrm>
            <a:off x="6748272" y="1810512"/>
            <a:ext cx="890016" cy="20116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296" u="none" dirty="0">
                <a:solidFill>
                  <a:srgbClr val="FFFFFF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View online</a:t>
            </a:r>
            <a:endParaRPr lang="en-US" sz="1296" dirty="0"/>
          </a:p>
        </p:txBody>
      </p:sp>
      <p:pic>
        <p:nvPicPr>
          <p:cNvPr id="16" name="svg.code.theme@cover__qrs__qr__code" descr="preencoded.png">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595360" y="548640"/>
            <a:ext cx="1097280" cy="1097280"/>
          </a:xfrm>
          <a:prstGeom prst="rect">
            <a:avLst/>
          </a:prstGeom>
        </p:spPr>
      </p:pic>
      <p:pic>
        <p:nvPicPr>
          <p:cNvPr id="17" name="svg.freya@svg.theme@icon.theme@cover__qrs__qr__image" descr="preencoded.png">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9009888" y="978027"/>
            <a:ext cx="268224" cy="238411"/>
          </a:xfrm>
          <a:prstGeom prst="rect">
            <a:avLst/>
          </a:prstGeom>
        </p:spPr>
      </p:pic>
      <p:sp>
        <p:nvSpPr>
          <p:cNvPr id="18" name="a.theme@cover__qrs__qr__label">
            <a:hlinkClick r:id="rId13" tooltip=""/>
          </p:cNvPr>
          <p:cNvSpPr/>
          <p:nvPr/>
        </p:nvSpPr>
        <p:spPr>
          <a:xfrm>
            <a:off x="8577072" y="1810512"/>
            <a:ext cx="1133856" cy="20116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296" u="none" dirty="0">
                <a:solidFill>
                  <a:srgbClr val="FFFFFF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Download PDF</a:t>
            </a:r>
            <a:endParaRPr lang="en-US" sz="1296" dirty="0"/>
          </a:p>
        </p:txBody>
      </p:sp>
      <p:pic>
        <p:nvPicPr>
          <p:cNvPr id="19" name="svg.code.theme@cover__qrs__qr__code" descr="preencoded.png">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10546080" y="548640"/>
            <a:ext cx="1097280" cy="1097280"/>
          </a:xfrm>
          <a:prstGeom prst="rect">
            <a:avLst/>
          </a:prstGeom>
        </p:spPr>
      </p:pic>
      <p:pic>
        <p:nvPicPr>
          <p:cNvPr id="20" name="svg.freya@svg.theme@icon.theme@cover__qrs__qr__image" descr="preencoded.png">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10960608" y="918496"/>
            <a:ext cx="268224" cy="357569"/>
          </a:xfrm>
          <a:prstGeom prst="rect">
            <a:avLst/>
          </a:prstGeom>
        </p:spPr>
      </p:pic>
      <p:sp>
        <p:nvSpPr>
          <p:cNvPr id="21" name="a.theme@cover__qrs__qr__label">
            <a:hlinkClick r:id="rId18" tooltip=""/>
          </p:cNvPr>
          <p:cNvSpPr/>
          <p:nvPr/>
        </p:nvSpPr>
        <p:spPr>
          <a:xfrm>
            <a:off x="10485120" y="1810512"/>
            <a:ext cx="1237488" cy="20116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296" u="none" dirty="0">
                <a:solidFill>
                  <a:srgbClr val="FFFFFF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Download PPTX</a:t>
            </a:r>
            <a:endParaRPr lang="en-US" sz="1296" dirty="0"/>
          </a:p>
        </p:txBody>
      </p:sp>
      <p:pic>
        <p:nvPicPr>
          <p:cNvPr id="22" name="svg.freya@svg.theme@logo" descr="preencoded.png">    </p:cNvPr>
          <p:cNvPicPr>
            <a:picLocks noChangeAspect="1"/>
          </p:cNvPicPr>
          <p:nvPr/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11094720" y="5730240"/>
            <a:ext cx="609600" cy="609600"/>
          </a:xfrm>
          <a:prstGeom prst="rect">
            <a:avLst/>
          </a:prstGeom>
        </p:spPr>
      </p:pic>
      <p:sp>
        <p:nvSpPr>
          <p:cNvPr id="23" name="div.freya@progress"/>
          <p:cNvSpPr/>
          <p:nvPr/>
        </p:nvSpPr>
        <p:spPr>
          <a:xfrm>
            <a:off x="0" y="6790944"/>
            <a:ext cx="12192000" cy="36576"/>
          </a:xfrm>
          <a:prstGeom prst="rect">
            <a:avLst/>
          </a:prstGeom>
          <a:solidFill>
            <a:srgbClr val="00E5A4"/>
          </a:solidFill>
          <a:ln w="12700">
            <a:solidFill>
              <a:srgbClr val="00E5A4">
                <a:alpha val="0"/>
              </a:srgbClr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Inter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Inter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27</Slides>
  <Notes>27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4" baseType="lpstr">
      <vt:lpstr>Inter Light</vt:lpstr>
      <vt:lpstr>Inter Medium</vt:lpstr>
      <vt:lpstr>Inter</vt:lpstr>
      <vt:lpstr>Inter ExtraBold</vt:lpstr>
      <vt:lpstr>Fira Code</vt:lpstr>
      <vt:lpstr>Inter SemiBold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Vibe Coding: Let’s Follow the Flow</dc:title>
  <dc:subject>In this talk, we will explore the concept of 'vibe coding' and how it can enhance our development process. We'll discuss the importance of maintaining a positive and collaborative atmosphere within our teams, and how this can lead to more effective problem-solving and innovation.
</dc:subject>
  <dc:creator>Luca Del Puppo</dc:creator>
  <cp:lastModifiedBy>Luca Del Puppo</cp:lastModifiedBy>
  <cp:revision>1</cp:revision>
  <dcterms:created xsi:type="dcterms:W3CDTF">2026-11-02T19:31:14Z</dcterms:created>
  <dcterms:modified xsi:type="dcterms:W3CDTF">2026-11-02T19:31:14Z</dcterms:modified>
</cp:coreProperties>
</file>