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0" autoCompressPictures="0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notesMasterIdLst>
    <p:notesMasterId r:id="rId38"/>
  </p:notesMasterIdLst>
  <p:sldSz cx="12192000" cy="6827520"/>
  <p:notesSz cx="6827520" cy="12192000"/>
  <p:embeddedFontLst>
    <p:embeddedFont>
      <p:font typeface="Inter Light" panose="02000503000000020004" charset="1"/>
      <p:regular r:id="rId43"/>
    </p:embeddedFont>
    <p:embeddedFont>
      <p:font typeface="Inter Medium" panose="02000503000000020004" charset="1"/>
      <p:regular r:id="rId44"/>
    </p:embeddedFont>
    <p:embeddedFont>
      <p:font typeface="Inter" panose="02000503000000020004" charset="1"/>
      <p:regular r:id="rId45"/>
      <p:bold r:id="rId48"/>
    </p:embeddedFont>
    <p:embeddedFont>
      <p:font typeface="Inter ExtraBold" panose="02000503000000020004" charset="1"/>
      <p:regular r:id="rId46"/>
    </p:embeddedFont>
    <p:embeddedFont>
      <p:font typeface="Fira Code" panose="020b0809050000020004" charset="1"/>
      <p:regular r:id="rId49"/>
      <p:bold r:id="rId47"/>
    </p:embeddedFont>
    <p:embeddedFont>
      <p:font typeface="Inter SemiBold" panose="02000503000000020004" charset="1"/>
      <p:regular r:id="rId5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Relationship Id="rId43" Type="http://schemas.openxmlformats.org/officeDocument/2006/relationships/font" Target="fonts/font1.fntdata"/><Relationship Id="rId44" Type="http://schemas.openxmlformats.org/officeDocument/2006/relationships/font" Target="fonts/font2.fntdata"/><Relationship Id="rId45" Type="http://schemas.openxmlformats.org/officeDocument/2006/relationships/font" Target="fonts/font3.fntdata"/><Relationship Id="rId46" Type="http://schemas.openxmlformats.org/officeDocument/2006/relationships/font" Target="fonts/font4.fntdata"/><Relationship Id="rId47" Type="http://schemas.openxmlformats.org/officeDocument/2006/relationships/font" Target="fonts/font5.fntdata"/><Relationship Id="rId48" Type="http://schemas.openxmlformats.org/officeDocument/2006/relationships/font" Target="fonts/font6.fntdata"/><Relationship Id="rId49" Type="http://schemas.openxmlformats.org/officeDocument/2006/relationships/font" Target="fonts/font7.fntdata"/><Relationship Id="rId50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talks.delpuppo.net/react-compiler-how-can-you-help-me" TargetMode="External"/><Relationship Id="rId13" Type="http://schemas.openxmlformats.org/officeDocument/2006/relationships/hyperlink" Target="https://talks.delpuppo.net/pdfs/react-compiler-how-can-you-help-me.pdf" TargetMode="External"/><Relationship Id="rId18" Type="http://schemas.openxmlformats.org/officeDocument/2006/relationships/hyperlink" Target="https://talks.delpuppo.net/pptx/react-compiler-how-can-you-help-me.pptx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svg"/><Relationship Id="rId4" Type="http://schemas.openxmlformats.org/officeDocument/2006/relationships/image" Target="../media/image-1-4.png"/><Relationship Id="rId5" Type="http://schemas.openxmlformats.org/officeDocument/2006/relationships/image" Target="../media/image-1-5.svg"/><Relationship Id="rId6" Type="http://schemas.openxmlformats.org/officeDocument/2006/relationships/image" Target="../media/image-1-6.png"/><Relationship Id="rId7" Type="http://schemas.openxmlformats.org/officeDocument/2006/relationships/image" Target="../media/image-1-7.svg"/><Relationship Id="rId9" Type="http://schemas.openxmlformats.org/officeDocument/2006/relationships/image" Target="../media/image-1-8.png"/><Relationship Id="rId10" Type="http://schemas.openxmlformats.org/officeDocument/2006/relationships/image" Target="../media/image-1-9.svg"/><Relationship Id="rId11" Type="http://schemas.openxmlformats.org/officeDocument/2006/relationships/image" Target="../media/image-1-10.png"/><Relationship Id="rId12" Type="http://schemas.openxmlformats.org/officeDocument/2006/relationships/image" Target="../media/image-1-11.svg"/><Relationship Id="rId14" Type="http://schemas.openxmlformats.org/officeDocument/2006/relationships/image" Target="../media/image-1-12.png"/><Relationship Id="rId15" Type="http://schemas.openxmlformats.org/officeDocument/2006/relationships/image" Target="../media/image-1-13.svg"/><Relationship Id="rId16" Type="http://schemas.openxmlformats.org/officeDocument/2006/relationships/image" Target="../media/image-1-14.png"/><Relationship Id="rId17" Type="http://schemas.openxmlformats.org/officeDocument/2006/relationships/image" Target="../media/image-1-15.svg"/><Relationship Id="rId19" Type="http://schemas.openxmlformats.org/officeDocument/2006/relationships/image" Target="../media/image-1-16.png"/><Relationship Id="rId20" Type="http://schemas.openxmlformats.org/officeDocument/2006/relationships/image" Target="../media/image-1-17.sv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earform.com/" TargetMode="External"/><Relationship Id="rId4" Type="http://schemas.openxmlformats.org/officeDocument/2006/relationships/hyperlink" Target="https://developers.google.com/profile/u/108827659498805956148" TargetMode="External"/><Relationship Id="rId7" Type="http://schemas.openxmlformats.org/officeDocument/2006/relationships/hyperlink" Target="http://delpuppo.net/" TargetMode="External"/><Relationship Id="rId10" Type="http://schemas.openxmlformats.org/officeDocument/2006/relationships/hyperlink" Target="https://github.com/puppo" TargetMode="External"/><Relationship Id="rId13" Type="http://schemas.openxmlformats.org/officeDocument/2006/relationships/hyperlink" Target="https://twitter.com/puppo92" TargetMode="External"/><Relationship Id="rId16" Type="http://schemas.openxmlformats.org/officeDocument/2006/relationships/hyperlink" Target="https://linkedin.com/in/lucadelpuppo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5" Type="http://schemas.openxmlformats.org/officeDocument/2006/relationships/image" Target="../media/image-2-3.png"/><Relationship Id="rId6" Type="http://schemas.openxmlformats.org/officeDocument/2006/relationships/image" Target="../media/image-2-4.svg"/><Relationship Id="rId8" Type="http://schemas.openxmlformats.org/officeDocument/2006/relationships/image" Target="../media/image-2-5.png"/><Relationship Id="rId9" Type="http://schemas.openxmlformats.org/officeDocument/2006/relationships/image" Target="../media/image-2-6.svg"/><Relationship Id="rId11" Type="http://schemas.openxmlformats.org/officeDocument/2006/relationships/image" Target="../media/image-2-7.png"/><Relationship Id="rId12" Type="http://schemas.openxmlformats.org/officeDocument/2006/relationships/image" Target="../media/image-2-8.svg"/><Relationship Id="rId14" Type="http://schemas.openxmlformats.org/officeDocument/2006/relationships/image" Target="../media/image-2-9.png"/><Relationship Id="rId15" Type="http://schemas.openxmlformats.org/officeDocument/2006/relationships/image" Target="../media/image-2-10.svg"/><Relationship Id="rId17" Type="http://schemas.openxmlformats.org/officeDocument/2006/relationships/image" Target="../media/image-2-11.png"/><Relationship Id="rId18" Type="http://schemas.openxmlformats.org/officeDocument/2006/relationships/image" Target="../media/image-2-12.sv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arform.com/careers/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4" Type="http://schemas.openxmlformats.org/officeDocument/2006/relationships/image" Target="../media/image-3-3.png"/><Relationship Id="rId5" Type="http://schemas.openxmlformats.org/officeDocument/2006/relationships/image" Target="../media/image-3-4.svg"/><Relationship Id="rId6" Type="http://schemas.openxmlformats.org/officeDocument/2006/relationships/image" Target="../media/image-3-5.png"/><Relationship Id="rId7" Type="http://schemas.openxmlformats.org/officeDocument/2006/relationships/image" Target="../media/image-3-6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svg"/><Relationship Id="rId4" Type="http://schemas.openxmlformats.org/officeDocument/2006/relationships/image" Target="../media/image-8-4.png"/><Relationship Id="rId5" Type="http://schemas.openxmlformats.org/officeDocument/2006/relationships/image" Target="../media/image-8-5.svg"/><Relationship Id="rId6" Type="http://schemas.openxmlformats.org/officeDocument/2006/relationships/image" Target="../media/image-8-6.png"/><Relationship Id="rId7" Type="http://schemas.openxmlformats.org/officeDocument/2006/relationships/image" Target="../media/image-8-7.svg"/><Relationship Id="rId8" Type="http://schemas.openxmlformats.org/officeDocument/2006/relationships/image" Target="../media/image-8-8.png"/><Relationship Id="rId9" Type="http://schemas.openxmlformats.org/officeDocument/2006/relationships/image" Target="../media/image-8-9.sv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svg"/><Relationship Id="rId4" Type="http://schemas.openxmlformats.org/officeDocument/2006/relationships/image" Target="../media/image-13-4.png"/><Relationship Id="rId5" Type="http://schemas.openxmlformats.org/officeDocument/2006/relationships/image" Target="../media/image-13-5.svg"/><Relationship Id="rId6" Type="http://schemas.openxmlformats.org/officeDocument/2006/relationships/image" Target="../media/image-13-6.png"/><Relationship Id="rId7" Type="http://schemas.openxmlformats.org/officeDocument/2006/relationships/image" Target="../media/image-13-7.svg"/><Relationship Id="rId8" Type="http://schemas.openxmlformats.org/officeDocument/2006/relationships/image" Target="../media/image-13-8.png"/><Relationship Id="rId9" Type="http://schemas.openxmlformats.org/officeDocument/2006/relationships/image" Target="../media/image-13-9.sv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react.dev/learn/react-compiler/" TargetMode="External"/><Relationship Id="rId2" Type="http://schemas.openxmlformats.org/officeDocument/2006/relationships/hyperlink" Target="https://www.developerway.com/posts/i-tried-react-compiler" TargetMode="External"/><Relationship Id="rId3" Type="http://schemas.openxmlformats.org/officeDocument/2006/relationships/image" Target="../media/image-29-1.png"/><Relationship Id="rId4" Type="http://schemas.openxmlformats.org/officeDocument/2006/relationships/image" Target="../media/image-29-2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youtube.com/watch?v=40osg7LoShc" TargetMode="External"/><Relationship Id="rId2" Type="http://schemas.openxmlformats.org/officeDocument/2006/relationships/hyperlink" Target="https://www.youtube.com/watch?v=Pw8w2O5Y0no" TargetMode="External"/><Relationship Id="rId3" Type="http://schemas.openxmlformats.org/officeDocument/2006/relationships/hyperlink" Target="https://www.youtube.com/watch?v=guKq_qumTV8" TargetMode="External"/><Relationship Id="rId4" Type="http://schemas.openxmlformats.org/officeDocument/2006/relationships/image" Target="../media/image-30-1.png"/><Relationship Id="rId5" Type="http://schemas.openxmlformats.org/officeDocument/2006/relationships/image" Target="../media/image-30-2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youtube.com/watch?v=14MZJtGAiVs" TargetMode="External"/><Relationship Id="rId2" Type="http://schemas.openxmlformats.org/officeDocument/2006/relationships/hyperlink" Target="https://www.youtube.com/watch?v=4k6Xgjqkad4" TargetMode="External"/><Relationship Id="rId3" Type="http://schemas.openxmlformats.org/officeDocument/2006/relationships/image" Target="../media/image-31-1.png"/><Relationship Id="rId4" Type="http://schemas.openxmlformats.org/officeDocument/2006/relationships/image" Target="../media/image-31-2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twitter.com/puppo92" TargetMode="External"/><Relationship Id="rId3" Type="http://schemas.openxmlformats.org/officeDocument/2006/relationships/hyperlink" Target="mailto:luca@delpuppo.net" TargetMode="External"/><Relationship Id="rId1" Type="http://schemas.openxmlformats.org/officeDocument/2006/relationships/image" Target="../media/image-32-1.png"/><Relationship Id="rId4" Type="http://schemas.openxmlformats.org/officeDocument/2006/relationships/image" Target="../media/image-32-2.png"/><Relationship Id="rId5" Type="http://schemas.openxmlformats.org/officeDocument/2006/relationships/image" Target="../media/image-32-3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svg"/><Relationship Id="rId3" Type="http://schemas.openxmlformats.org/officeDocument/2006/relationships/image" Target="../media/image-33-3.png"/><Relationship Id="rId4" Type="http://schemas.openxmlformats.org/officeDocument/2006/relationships/image" Target="../media/image-33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nearform.com/" TargetMode="External"/><Relationship Id="rId4" Type="http://schemas.openxmlformats.org/officeDocument/2006/relationships/hyperlink" Target="https://developers.google.com/profile/u/108827659498805956148" TargetMode="External"/><Relationship Id="rId7" Type="http://schemas.openxmlformats.org/officeDocument/2006/relationships/hyperlink" Target="https://delpuppo.net/" TargetMode="External"/><Relationship Id="rId10" Type="http://schemas.openxmlformats.org/officeDocument/2006/relationships/hyperlink" Target="https://github.com/puppo" TargetMode="External"/><Relationship Id="rId13" Type="http://schemas.openxmlformats.org/officeDocument/2006/relationships/hyperlink" Target="https://twitter.com/puppo92" TargetMode="External"/><Relationship Id="rId16" Type="http://schemas.openxmlformats.org/officeDocument/2006/relationships/hyperlink" Target="https://linkedin.com/in/lucadelpuppo" TargetMode="External"/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5" Type="http://schemas.openxmlformats.org/officeDocument/2006/relationships/image" Target="../media/image-34-3.png"/><Relationship Id="rId6" Type="http://schemas.openxmlformats.org/officeDocument/2006/relationships/image" Target="../media/image-34-4.svg"/><Relationship Id="rId8" Type="http://schemas.openxmlformats.org/officeDocument/2006/relationships/image" Target="../media/image-34-5.png"/><Relationship Id="rId9" Type="http://schemas.openxmlformats.org/officeDocument/2006/relationships/image" Target="../media/image-34-6.svg"/><Relationship Id="rId11" Type="http://schemas.openxmlformats.org/officeDocument/2006/relationships/image" Target="../media/image-34-7.png"/><Relationship Id="rId12" Type="http://schemas.openxmlformats.org/officeDocument/2006/relationships/image" Target="../media/image-34-8.svg"/><Relationship Id="rId14" Type="http://schemas.openxmlformats.org/officeDocument/2006/relationships/image" Target="../media/image-34-9.png"/><Relationship Id="rId15" Type="http://schemas.openxmlformats.org/officeDocument/2006/relationships/image" Target="../media/image-34-10.svg"/><Relationship Id="rId17" Type="http://schemas.openxmlformats.org/officeDocument/2006/relationships/image" Target="../media/image-34-11.png"/><Relationship Id="rId18" Type="http://schemas.openxmlformats.org/officeDocument/2006/relationships/image" Target="../media/image-34-12.sv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talks.delpuppo.net/react-compiler-how-can-you-help-me" TargetMode="External"/><Relationship Id="rId13" Type="http://schemas.openxmlformats.org/officeDocument/2006/relationships/hyperlink" Target="https://talks.delpuppo.net/pdfs/react-compiler-how-can-you-help-me.pdf" TargetMode="External"/><Relationship Id="rId18" Type="http://schemas.openxmlformats.org/officeDocument/2006/relationships/hyperlink" Target="https://talks.delpuppo.net/pptx/react-compiler-how-can-you-help-me.pptx" TargetMode="External"/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svg"/><Relationship Id="rId4" Type="http://schemas.openxmlformats.org/officeDocument/2006/relationships/image" Target="../media/image-36-4.png"/><Relationship Id="rId5" Type="http://schemas.openxmlformats.org/officeDocument/2006/relationships/image" Target="../media/image-36-5.svg"/><Relationship Id="rId6" Type="http://schemas.openxmlformats.org/officeDocument/2006/relationships/image" Target="../media/image-36-6.png"/><Relationship Id="rId7" Type="http://schemas.openxmlformats.org/officeDocument/2006/relationships/image" Target="../media/image-36-7.svg"/><Relationship Id="rId9" Type="http://schemas.openxmlformats.org/officeDocument/2006/relationships/image" Target="../media/image-36-8.png"/><Relationship Id="rId10" Type="http://schemas.openxmlformats.org/officeDocument/2006/relationships/image" Target="../media/image-36-9.svg"/><Relationship Id="rId11" Type="http://schemas.openxmlformats.org/officeDocument/2006/relationships/image" Target="../media/image-36-10.png"/><Relationship Id="rId12" Type="http://schemas.openxmlformats.org/officeDocument/2006/relationships/image" Target="../media/image-36-11.svg"/><Relationship Id="rId14" Type="http://schemas.openxmlformats.org/officeDocument/2006/relationships/image" Target="../media/image-36-12.png"/><Relationship Id="rId15" Type="http://schemas.openxmlformats.org/officeDocument/2006/relationships/image" Target="../media/image-36-13.svg"/><Relationship Id="rId16" Type="http://schemas.openxmlformats.org/officeDocument/2006/relationships/image" Target="../media/image-36-14.png"/><Relationship Id="rId17" Type="http://schemas.openxmlformats.org/officeDocument/2006/relationships/image" Target="../media/image-36-15.svg"/><Relationship Id="rId19" Type="http://schemas.openxmlformats.org/officeDocument/2006/relationships/image" Target="../media/image-36-16.png"/><Relationship Id="rId20" Type="http://schemas.openxmlformats.org/officeDocument/2006/relationships/image" Target="../media/image-36-17.sv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cove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pic>
        <p:nvPicPr>
          <p:cNvPr id="4" name="img.freya@image.theme@cover__backgrou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pic>
        <p:nvPicPr>
          <p:cNvPr id="5" name="svg.freya@svg.theme@cover__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487680"/>
            <a:ext cx="2438400" cy="487871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2632424"/>
            <a:ext cx="4096512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React Compiler</a:t>
            </a:r>
            <a:endParaRPr lang="en-US" sz="4536" dirty="0"/>
          </a:p>
        </p:txBody>
      </p:sp>
      <p:sp>
        <p:nvSpPr>
          <p:cNvPr id="7" name="span"/>
          <p:cNvSpPr/>
          <p:nvPr/>
        </p:nvSpPr>
        <p:spPr>
          <a:xfrm>
            <a:off x="487680" y="3424523"/>
            <a:ext cx="6059424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how can you help me?</a:t>
            </a:r>
            <a:endParaRPr lang="en-US" sz="4536" dirty="0"/>
          </a:p>
        </p:txBody>
      </p:sp>
      <p:sp>
        <p:nvSpPr>
          <p:cNvPr id="8" name="span"/>
          <p:cNvSpPr/>
          <p:nvPr/>
        </p:nvSpPr>
        <p:spPr>
          <a:xfrm>
            <a:off x="487680" y="4381214"/>
            <a:ext cx="1981200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Luca Del Puppo</a:t>
            </a:r>
            <a:endParaRPr lang="en-US" sz="2074" dirty="0"/>
          </a:p>
        </p:txBody>
      </p:sp>
      <p:sp>
        <p:nvSpPr>
          <p:cNvPr id="9" name="span"/>
          <p:cNvSpPr/>
          <p:nvPr/>
        </p:nvSpPr>
        <p:spPr>
          <a:xfrm>
            <a:off x="2633472" y="4381214"/>
            <a:ext cx="1292352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Nearform_</a:t>
            </a:r>
            <a:endParaRPr lang="en-US" sz="2074" dirty="0"/>
          </a:p>
        </p:txBody>
      </p:sp>
      <p:sp>
        <p:nvSpPr>
          <p:cNvPr id="10" name="svg.code.theme@cover__qrs__qr__code"/>
          <p:cNvSpPr/>
          <p:nvPr/>
        </p:nvSpPr>
        <p:spPr>
          <a:xfrm>
            <a:off x="658368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vg.code.theme@cover__qrs__qr__code"/>
          <p:cNvSpPr/>
          <p:nvPr/>
        </p:nvSpPr>
        <p:spPr>
          <a:xfrm>
            <a:off x="853440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vg.code.theme@cover__qrs__qr__code"/>
          <p:cNvSpPr/>
          <p:nvPr/>
        </p:nvSpPr>
        <p:spPr>
          <a:xfrm>
            <a:off x="1048512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3" name="svg.code.theme@cover__qrs__qr__code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4640" y="548640"/>
            <a:ext cx="1097280" cy="1097280"/>
          </a:xfrm>
          <a:prstGeom prst="rect">
            <a:avLst/>
          </a:prstGeom>
        </p:spPr>
      </p:pic>
      <p:pic>
        <p:nvPicPr>
          <p:cNvPr id="14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59168" y="963168"/>
            <a:ext cx="268224" cy="268224"/>
          </a:xfrm>
          <a:prstGeom prst="rect">
            <a:avLst/>
          </a:prstGeom>
        </p:spPr>
      </p:pic>
      <p:sp>
        <p:nvSpPr>
          <p:cNvPr id="15" name="a.theme@cover__qrs__qr__label">
            <a:hlinkClick r:id="rId8" tooltip=""/>
          </p:cNvPr>
          <p:cNvSpPr/>
          <p:nvPr/>
        </p:nvSpPr>
        <p:spPr>
          <a:xfrm>
            <a:off x="6748272" y="1810512"/>
            <a:ext cx="89001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View online</a:t>
            </a:r>
            <a:endParaRPr lang="en-US" sz="1296" dirty="0"/>
          </a:p>
        </p:txBody>
      </p:sp>
      <p:pic>
        <p:nvPicPr>
          <p:cNvPr id="16" name="svg.code.theme@cover__qrs__qr__code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95360" y="548640"/>
            <a:ext cx="1097280" cy="1097280"/>
          </a:xfrm>
          <a:prstGeom prst="rect">
            <a:avLst/>
          </a:prstGeom>
        </p:spPr>
      </p:pic>
      <p:pic>
        <p:nvPicPr>
          <p:cNvPr id="17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09888" y="978027"/>
            <a:ext cx="268224" cy="238411"/>
          </a:xfrm>
          <a:prstGeom prst="rect">
            <a:avLst/>
          </a:prstGeom>
        </p:spPr>
      </p:pic>
      <p:sp>
        <p:nvSpPr>
          <p:cNvPr id="18" name="a.theme@cover__qrs__qr__label">
            <a:hlinkClick r:id="rId13" tooltip=""/>
          </p:cNvPr>
          <p:cNvSpPr/>
          <p:nvPr/>
        </p:nvSpPr>
        <p:spPr>
          <a:xfrm>
            <a:off x="8577072" y="1810512"/>
            <a:ext cx="113385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PDF</a:t>
            </a:r>
            <a:endParaRPr lang="en-US" sz="1296" dirty="0"/>
          </a:p>
        </p:txBody>
      </p:sp>
      <p:pic>
        <p:nvPicPr>
          <p:cNvPr id="19" name="svg.code.theme@cover__qrs__qr__code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546080" y="548640"/>
            <a:ext cx="1097280" cy="1097280"/>
          </a:xfrm>
          <a:prstGeom prst="rect">
            <a:avLst/>
          </a:prstGeom>
        </p:spPr>
      </p:pic>
      <p:pic>
        <p:nvPicPr>
          <p:cNvPr id="20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960608" y="918496"/>
            <a:ext cx="268224" cy="357569"/>
          </a:xfrm>
          <a:prstGeom prst="rect">
            <a:avLst/>
          </a:prstGeom>
        </p:spPr>
      </p:pic>
      <p:sp>
        <p:nvSpPr>
          <p:cNvPr id="21" name="a.theme@cover__qrs__qr__label">
            <a:hlinkClick r:id="rId18" tooltip=""/>
          </p:cNvPr>
          <p:cNvSpPr/>
          <p:nvPr/>
        </p:nvSpPr>
        <p:spPr>
          <a:xfrm>
            <a:off x="10485120" y="1810512"/>
            <a:ext cx="1237488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PPTX</a:t>
            </a:r>
            <a:endParaRPr lang="en-US" sz="1296" dirty="0"/>
          </a:p>
        </p:txBody>
      </p:sp>
      <p:pic>
        <p:nvPicPr>
          <p:cNvPr id="22" name="svg.freya@svg.theme@logo" descr="preencoded.png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3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ello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h1.theme@hello__title"/>
          <p:cNvSpPr/>
          <p:nvPr/>
        </p:nvSpPr>
        <p:spPr>
          <a:xfrm>
            <a:off x="487680" y="518160"/>
            <a:ext cx="172516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 👋, I'm </a:t>
            </a:r>
            <a:endParaRPr lang="en-US" sz="3240" dirty="0"/>
          </a:p>
        </p:txBody>
      </p:sp>
      <p:sp>
        <p:nvSpPr>
          <p:cNvPr id="5" name="h1.theme@hello__title"/>
          <p:cNvSpPr/>
          <p:nvPr/>
        </p:nvSpPr>
        <p:spPr>
          <a:xfrm>
            <a:off x="3200400" y="518160"/>
            <a:ext cx="11582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</a:t>
            </a:r>
            <a:endParaRPr lang="en-US" sz="3240" dirty="0"/>
          </a:p>
        </p:txBody>
      </p:sp>
      <p:sp>
        <p:nvSpPr>
          <p:cNvPr id="6" name="span.theme@hello__title__name"/>
          <p:cNvSpPr/>
          <p:nvPr/>
        </p:nvSpPr>
        <p:spPr>
          <a:xfrm>
            <a:off x="2212848" y="518160"/>
            <a:ext cx="98755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Luca</a:t>
            </a:r>
            <a:endParaRPr lang="en-US" sz="3240" dirty="0"/>
          </a:p>
        </p:txBody>
      </p:sp>
      <p:pic>
        <p:nvPicPr>
          <p:cNvPr id="7" name="img.freya@image.theme@hello__hobbies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2096" y="0"/>
            <a:ext cx="6089904" cy="6827520"/>
          </a:xfrm>
          <a:prstGeom prst="rect">
            <a:avLst/>
          </a:prstGeom>
        </p:spPr>
      </p:pic>
      <p:pic>
        <p:nvPicPr>
          <p:cNvPr id="8" name="img.freya@image.theme@hello__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722787"/>
            <a:ext cx="1828800" cy="1828800"/>
          </a:xfrm>
          <a:prstGeom prst="rect">
            <a:avLst/>
          </a:prstGeom>
        </p:spPr>
      </p:pic>
      <p:sp>
        <p:nvSpPr>
          <p:cNvPr id="9" name="a.theme@hello__role__company">
            <a:hlinkClick r:id="rId3" tooltip=""/>
          </p:cNvPr>
          <p:cNvSpPr/>
          <p:nvPr/>
        </p:nvSpPr>
        <p:spPr>
          <a:xfrm>
            <a:off x="1578864" y="3731990"/>
            <a:ext cx="10363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Nearform_</a:t>
            </a:r>
            <a:endParaRPr lang="en-US" sz="1555" dirty="0"/>
          </a:p>
        </p:txBody>
      </p:sp>
      <p:sp>
        <p:nvSpPr>
          <p:cNvPr id="10" name="span.theme@hello__role__description"/>
          <p:cNvSpPr/>
          <p:nvPr/>
        </p:nvSpPr>
        <p:spPr>
          <a:xfrm>
            <a:off x="2798064" y="3731990"/>
            <a:ext cx="17129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Native Engineer</a:t>
            </a:r>
            <a:endParaRPr lang="en-US" sz="1555" dirty="0"/>
          </a:p>
        </p:txBody>
      </p:sp>
      <p:sp>
        <p:nvSpPr>
          <p:cNvPr id="11" name="a.theme@hello__role__company">
            <a:hlinkClick r:id="rId4" tooltip=""/>
          </p:cNvPr>
          <p:cNvSpPr/>
          <p:nvPr/>
        </p:nvSpPr>
        <p:spPr>
          <a:xfrm>
            <a:off x="2145792" y="4087463"/>
            <a:ext cx="4084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GDE</a:t>
            </a:r>
            <a:endParaRPr lang="en-US" sz="1555" dirty="0"/>
          </a:p>
        </p:txBody>
      </p:sp>
      <p:sp>
        <p:nvSpPr>
          <p:cNvPr id="12" name="span.theme@hello__role__description"/>
          <p:cNvSpPr/>
          <p:nvPr/>
        </p:nvSpPr>
        <p:spPr>
          <a:xfrm>
            <a:off x="2798064" y="4087463"/>
            <a:ext cx="171907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 Technologies</a:t>
            </a:r>
            <a:endParaRPr lang="en-US" sz="1555" dirty="0"/>
          </a:p>
        </p:txBody>
      </p:sp>
      <p:pic>
        <p:nvPicPr>
          <p:cNvPr id="13" name="svg.code.theme@item__qr.theme@item__qr--horizontal.theme@hello__social__qr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" y="5321808"/>
            <a:ext cx="609600" cy="609600"/>
          </a:xfrm>
          <a:prstGeom prst="rect">
            <a:avLst/>
          </a:prstGeom>
        </p:spPr>
      </p:pic>
      <p:sp>
        <p:nvSpPr>
          <p:cNvPr id="14" name="a">
            <a:hlinkClick r:id="rId7" tooltip=""/>
          </p:cNvPr>
          <p:cNvSpPr/>
          <p:nvPr/>
        </p:nvSpPr>
        <p:spPr>
          <a:xfrm>
            <a:off x="707136" y="6144768"/>
            <a:ext cx="1170432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b="1" u="none" dirty="0">
                <a:solidFill>
                  <a:srgbClr val="166BF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delpuppo.net</a:t>
            </a:r>
            <a:endParaRPr lang="en-US" sz="1296" dirty="0"/>
          </a:p>
        </p:txBody>
      </p:sp>
      <p:pic>
        <p:nvPicPr>
          <p:cNvPr id="15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57984" y="5321808"/>
            <a:ext cx="609600" cy="609600"/>
          </a:xfrm>
          <a:prstGeom prst="rect">
            <a:avLst/>
          </a:prstGeom>
        </p:spPr>
      </p:pic>
      <p:sp>
        <p:nvSpPr>
          <p:cNvPr id="16" name="span">
            <a:hlinkClick r:id="rId10" tooltip=""/>
          </p:cNvPr>
          <p:cNvSpPr/>
          <p:nvPr/>
        </p:nvSpPr>
        <p:spPr>
          <a:xfrm>
            <a:off x="2264664" y="6150864"/>
            <a:ext cx="396240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</a:t>
            </a:r>
            <a:endParaRPr lang="en-US" sz="1037" dirty="0"/>
          </a:p>
        </p:txBody>
      </p:sp>
      <p:pic>
        <p:nvPicPr>
          <p:cNvPr id="17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28416" y="5321808"/>
            <a:ext cx="609600" cy="609600"/>
          </a:xfrm>
          <a:prstGeom prst="rect">
            <a:avLst/>
          </a:prstGeom>
        </p:spPr>
      </p:pic>
      <p:sp>
        <p:nvSpPr>
          <p:cNvPr id="18" name="span">
            <a:hlinkClick r:id="rId13" tooltip=""/>
          </p:cNvPr>
          <p:cNvSpPr/>
          <p:nvPr/>
        </p:nvSpPr>
        <p:spPr>
          <a:xfrm>
            <a:off x="3355848" y="6150864"/>
            <a:ext cx="55473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puppo92</a:t>
            </a:r>
            <a:endParaRPr lang="en-US" sz="1037" dirty="0"/>
          </a:p>
        </p:txBody>
      </p:sp>
      <p:pic>
        <p:nvPicPr>
          <p:cNvPr id="19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498848" y="5321808"/>
            <a:ext cx="609600" cy="609600"/>
          </a:xfrm>
          <a:prstGeom prst="rect">
            <a:avLst/>
          </a:prstGeom>
        </p:spPr>
      </p:pic>
      <p:sp>
        <p:nvSpPr>
          <p:cNvPr id="20" name="span">
            <a:hlinkClick r:id="rId16" tooltip=""/>
          </p:cNvPr>
          <p:cNvSpPr/>
          <p:nvPr/>
        </p:nvSpPr>
        <p:spPr>
          <a:xfrm>
            <a:off x="4328160" y="6150864"/>
            <a:ext cx="95097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lucadelpuppo</a:t>
            </a:r>
            <a:endParaRPr lang="en-US" sz="1037" dirty="0"/>
          </a:p>
        </p:txBody>
      </p:sp>
      <p:pic>
        <p:nvPicPr>
          <p:cNvPr id="21" name="svg.freya@svg.theme@logo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nearform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4" name="h4.theme@nearform__description"/>
          <p:cNvSpPr/>
          <p:nvPr/>
        </p:nvSpPr>
        <p:spPr>
          <a:xfrm>
            <a:off x="853440" y="749808"/>
            <a:ext cx="60655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We’re an independent team of engineers, designers and</a:t>
            </a:r>
            <a:endParaRPr lang="en-US" sz="1814" dirty="0"/>
          </a:p>
        </p:txBody>
      </p:sp>
      <p:sp>
        <p:nvSpPr>
          <p:cNvPr id="5" name="h4.theme@nearform__description"/>
          <p:cNvSpPr/>
          <p:nvPr/>
        </p:nvSpPr>
        <p:spPr>
          <a:xfrm>
            <a:off x="853440" y="1072420"/>
            <a:ext cx="561441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strategists who build digital solutions and enhanced</a:t>
            </a:r>
            <a:endParaRPr lang="en-US" sz="1814" dirty="0"/>
          </a:p>
        </p:txBody>
      </p:sp>
      <p:sp>
        <p:nvSpPr>
          <p:cNvPr id="6" name="h4.theme@nearform__description"/>
          <p:cNvSpPr/>
          <p:nvPr/>
        </p:nvSpPr>
        <p:spPr>
          <a:xfrm>
            <a:off x="853440" y="1395032"/>
            <a:ext cx="56083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capability at pace for ambitious enterprises seeking</a:t>
            </a:r>
            <a:endParaRPr lang="en-US" sz="1814" dirty="0"/>
          </a:p>
        </p:txBody>
      </p:sp>
      <p:sp>
        <p:nvSpPr>
          <p:cNvPr id="7" name="h4.theme@nearform__description"/>
          <p:cNvSpPr/>
          <p:nvPr/>
        </p:nvSpPr>
        <p:spPr>
          <a:xfrm>
            <a:off x="853440" y="1717643"/>
            <a:ext cx="28529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enduring business impact.</a:t>
            </a:r>
            <a:endParaRPr lang="en-US" sz="1814" dirty="0"/>
          </a:p>
        </p:txBody>
      </p:sp>
      <p:sp>
        <p:nvSpPr>
          <p:cNvPr id="8" name="dt.theme@nearform__stats__number"/>
          <p:cNvSpPr/>
          <p:nvPr/>
        </p:nvSpPr>
        <p:spPr>
          <a:xfrm>
            <a:off x="853440" y="2345055"/>
            <a:ext cx="359664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10+</a:t>
            </a:r>
            <a:endParaRPr lang="en-US" sz="1685" dirty="0"/>
          </a:p>
        </p:txBody>
      </p:sp>
      <p:sp>
        <p:nvSpPr>
          <p:cNvPr id="9" name="dd.theme@nearform__stats__name"/>
          <p:cNvSpPr/>
          <p:nvPr/>
        </p:nvSpPr>
        <p:spPr>
          <a:xfrm>
            <a:off x="1463040" y="2345055"/>
            <a:ext cx="1712976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Years experience</a:t>
            </a:r>
            <a:endParaRPr lang="en-US" sz="1685" dirty="0"/>
          </a:p>
        </p:txBody>
      </p:sp>
      <p:sp>
        <p:nvSpPr>
          <p:cNvPr id="10" name="dt.theme@nearform__stats__number"/>
          <p:cNvSpPr/>
          <p:nvPr/>
        </p:nvSpPr>
        <p:spPr>
          <a:xfrm>
            <a:off x="853440" y="2778728"/>
            <a:ext cx="548640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400+</a:t>
            </a:r>
            <a:endParaRPr lang="en-US" sz="1685" dirty="0"/>
          </a:p>
        </p:txBody>
      </p:sp>
      <p:sp>
        <p:nvSpPr>
          <p:cNvPr id="11" name="dd.theme@nearform__stats__name"/>
          <p:cNvSpPr/>
          <p:nvPr/>
        </p:nvSpPr>
        <p:spPr>
          <a:xfrm>
            <a:off x="1463040" y="2778728"/>
            <a:ext cx="1261872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Nearformers</a:t>
            </a:r>
            <a:endParaRPr lang="en-US" sz="1685" dirty="0"/>
          </a:p>
        </p:txBody>
      </p:sp>
      <p:sp>
        <p:nvSpPr>
          <p:cNvPr id="12" name="dt.theme@nearform__stats__number"/>
          <p:cNvSpPr/>
          <p:nvPr/>
        </p:nvSpPr>
        <p:spPr>
          <a:xfrm>
            <a:off x="853440" y="3212402"/>
            <a:ext cx="26212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28</a:t>
            </a:r>
            <a:endParaRPr lang="en-US" sz="1685" dirty="0"/>
          </a:p>
        </p:txBody>
      </p:sp>
      <p:sp>
        <p:nvSpPr>
          <p:cNvPr id="13" name="dd.theme@nearform__stats__name"/>
          <p:cNvSpPr/>
          <p:nvPr/>
        </p:nvSpPr>
        <p:spPr>
          <a:xfrm>
            <a:off x="1463040" y="3212402"/>
            <a:ext cx="96316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Countries</a:t>
            </a:r>
            <a:endParaRPr lang="en-US" sz="1685" dirty="0"/>
          </a:p>
        </p:txBody>
      </p:sp>
      <p:sp>
        <p:nvSpPr>
          <p:cNvPr id="14" name="dt.theme@nearform__stats__number"/>
          <p:cNvSpPr/>
          <p:nvPr/>
        </p:nvSpPr>
        <p:spPr>
          <a:xfrm>
            <a:off x="3663696" y="2345055"/>
            <a:ext cx="524256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700+</a:t>
            </a:r>
            <a:endParaRPr lang="en-US" sz="1685" dirty="0"/>
          </a:p>
        </p:txBody>
      </p:sp>
      <p:sp>
        <p:nvSpPr>
          <p:cNvPr id="15" name="dd.theme@nearform__stats__name"/>
          <p:cNvSpPr/>
          <p:nvPr/>
        </p:nvSpPr>
        <p:spPr>
          <a:xfrm>
            <a:off x="4273296" y="2345055"/>
            <a:ext cx="135940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Engagements</a:t>
            </a:r>
            <a:endParaRPr lang="en-US" sz="1685" dirty="0"/>
          </a:p>
        </p:txBody>
      </p:sp>
      <p:sp>
        <p:nvSpPr>
          <p:cNvPr id="16" name="dt.theme@nearform__stats__number"/>
          <p:cNvSpPr/>
          <p:nvPr/>
        </p:nvSpPr>
        <p:spPr>
          <a:xfrm>
            <a:off x="3663696" y="2778728"/>
            <a:ext cx="542544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380+</a:t>
            </a:r>
            <a:endParaRPr lang="en-US" sz="1685" dirty="0"/>
          </a:p>
        </p:txBody>
      </p:sp>
      <p:sp>
        <p:nvSpPr>
          <p:cNvPr id="17" name="dd.theme@nearform__stats__name"/>
          <p:cNvSpPr/>
          <p:nvPr/>
        </p:nvSpPr>
        <p:spPr>
          <a:xfrm>
            <a:off x="4273296" y="2778728"/>
            <a:ext cx="108508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Customers</a:t>
            </a:r>
            <a:endParaRPr lang="en-US" sz="1685" dirty="0"/>
          </a:p>
        </p:txBody>
      </p:sp>
      <p:pic>
        <p:nvPicPr>
          <p:cNvPr id="18" name="svg.freya@svg.theme@nearform__globe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2917222"/>
            <a:ext cx="6461760" cy="3877247"/>
          </a:xfrm>
          <a:prstGeom prst="rect">
            <a:avLst/>
          </a:prstGeom>
        </p:spPr>
      </p:pic>
      <p:sp>
        <p:nvSpPr>
          <p:cNvPr id="19" name="h4.theme@nearform__open-source__title"/>
          <p:cNvSpPr/>
          <p:nvPr/>
        </p:nvSpPr>
        <p:spPr>
          <a:xfrm>
            <a:off x="7802880" y="755904"/>
            <a:ext cx="374294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Nearform’s commitment to Open Source</a:t>
            </a:r>
            <a:endParaRPr lang="en-US" sz="1555" dirty="0"/>
          </a:p>
        </p:txBody>
      </p:sp>
      <p:sp>
        <p:nvSpPr>
          <p:cNvPr id="20" name="div.theme@nearform__open-source__card"/>
          <p:cNvSpPr/>
          <p:nvPr/>
        </p:nvSpPr>
        <p:spPr>
          <a:xfrm>
            <a:off x="7802880" y="1125284"/>
            <a:ext cx="1097280" cy="1314926"/>
          </a:xfrm>
          <a:prstGeom prst="rect">
            <a:avLst/>
          </a:prstGeom>
          <a:solidFill>
            <a:srgbClr val="8950FF"/>
          </a:solidFill>
          <a:ln w="12700">
            <a:solidFill>
              <a:srgbClr val="8950FF">
                <a:alpha val="0"/>
              </a:srgbClr>
            </a:solidFill>
            <a:prstDash val="solid"/>
          </a:ln>
        </p:spPr>
      </p:sp>
      <p:sp>
        <p:nvSpPr>
          <p:cNvPr id="21" name="strong.theme@nearform__open-source__number"/>
          <p:cNvSpPr/>
          <p:nvPr/>
        </p:nvSpPr>
        <p:spPr>
          <a:xfrm>
            <a:off x="7924800" y="1289876"/>
            <a:ext cx="62179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15m+</a:t>
            </a:r>
            <a:endParaRPr lang="en-US" sz="1814" dirty="0"/>
          </a:p>
        </p:txBody>
      </p:sp>
      <p:sp>
        <p:nvSpPr>
          <p:cNvPr id="22" name="span.theme@nearform__open-source__name"/>
          <p:cNvSpPr/>
          <p:nvPr/>
        </p:nvSpPr>
        <p:spPr>
          <a:xfrm>
            <a:off x="7924800" y="1703927"/>
            <a:ext cx="609600" cy="1402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07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Downloads</a:t>
            </a:r>
            <a:endParaRPr lang="en-US" sz="907" dirty="0"/>
          </a:p>
        </p:txBody>
      </p:sp>
      <p:sp>
        <p:nvSpPr>
          <p:cNvPr id="23" name="p.theme@nearform__open-source__card.theme@nearform__open-source__description"/>
          <p:cNvSpPr/>
          <p:nvPr/>
        </p:nvSpPr>
        <p:spPr>
          <a:xfrm>
            <a:off x="8961120" y="1125284"/>
            <a:ext cx="2743200" cy="1314926"/>
          </a:xfrm>
          <a:prstGeom prst="rect">
            <a:avLst/>
          </a:prstGeom>
          <a:solidFill>
            <a:srgbClr val="8950FF"/>
          </a:solidFill>
          <a:ln w="12700">
            <a:solidFill>
              <a:srgbClr val="8950FF">
                <a:alpha val="0"/>
              </a:srgbClr>
            </a:solidFill>
            <a:prstDash val="solid"/>
          </a:ln>
        </p:spPr>
      </p:sp>
      <p:sp>
        <p:nvSpPr>
          <p:cNvPr id="24" name="p.theme@nearform__open-source__card.theme@nearform__open-source__description"/>
          <p:cNvSpPr/>
          <p:nvPr/>
        </p:nvSpPr>
        <p:spPr>
          <a:xfrm>
            <a:off x="9204960" y="1277684"/>
            <a:ext cx="157276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Over 15 million</a:t>
            </a:r>
            <a:endParaRPr lang="en-US" sz="1814" dirty="0"/>
          </a:p>
        </p:txBody>
      </p:sp>
      <p:sp>
        <p:nvSpPr>
          <p:cNvPr id="25" name="p.theme@nearform__open-source__card.theme@nearform__open-source__description"/>
          <p:cNvSpPr/>
          <p:nvPr/>
        </p:nvSpPr>
        <p:spPr>
          <a:xfrm>
            <a:off x="9204960" y="1577245"/>
            <a:ext cx="185318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downloads every</a:t>
            </a:r>
            <a:endParaRPr lang="en-US" sz="1814" dirty="0"/>
          </a:p>
        </p:txBody>
      </p:sp>
      <p:sp>
        <p:nvSpPr>
          <p:cNvPr id="26" name="p.theme@nearform__open-source__card.theme@nearform__open-source__description"/>
          <p:cNvSpPr/>
          <p:nvPr/>
        </p:nvSpPr>
        <p:spPr>
          <a:xfrm>
            <a:off x="9204960" y="1876806"/>
            <a:ext cx="5791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</a:t>
            </a:r>
            <a:endParaRPr lang="en-US" sz="1814" dirty="0"/>
          </a:p>
        </p:txBody>
      </p:sp>
      <p:sp>
        <p:nvSpPr>
          <p:cNvPr id="27" name="div.theme@nearform__open-source__card"/>
          <p:cNvSpPr/>
          <p:nvPr/>
        </p:nvSpPr>
        <p:spPr>
          <a:xfrm>
            <a:off x="7802880" y="2501170"/>
            <a:ext cx="1097280" cy="1314926"/>
          </a:xfrm>
          <a:prstGeom prst="rect">
            <a:avLst/>
          </a:prstGeom>
          <a:solidFill>
            <a:srgbClr val="A173FF"/>
          </a:solidFill>
          <a:ln w="12700">
            <a:solidFill>
              <a:srgbClr val="A173FF">
                <a:alpha val="0"/>
              </a:srgbClr>
            </a:solidFill>
            <a:prstDash val="solid"/>
          </a:ln>
        </p:spPr>
      </p:sp>
      <p:sp>
        <p:nvSpPr>
          <p:cNvPr id="28" name="strong.theme@nearform__open-source__number"/>
          <p:cNvSpPr/>
          <p:nvPr/>
        </p:nvSpPr>
        <p:spPr>
          <a:xfrm>
            <a:off x="7924800" y="2665762"/>
            <a:ext cx="78638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1192k+</a:t>
            </a:r>
            <a:endParaRPr lang="en-US" sz="1814" dirty="0"/>
          </a:p>
        </p:txBody>
      </p:sp>
      <p:sp>
        <p:nvSpPr>
          <p:cNvPr id="29" name="span.theme@nearform__open-source__name"/>
          <p:cNvSpPr/>
          <p:nvPr/>
        </p:nvSpPr>
        <p:spPr>
          <a:xfrm>
            <a:off x="7924800" y="3079814"/>
            <a:ext cx="731520" cy="1402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07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Contributions</a:t>
            </a:r>
            <a:endParaRPr lang="en-US" sz="907" dirty="0"/>
          </a:p>
        </p:txBody>
      </p:sp>
      <p:sp>
        <p:nvSpPr>
          <p:cNvPr id="30" name="p.theme@nearform__open-source__card.theme@nearform__open-source__description"/>
          <p:cNvSpPr/>
          <p:nvPr/>
        </p:nvSpPr>
        <p:spPr>
          <a:xfrm>
            <a:off x="8961120" y="2501170"/>
            <a:ext cx="2743200" cy="1314926"/>
          </a:xfrm>
          <a:prstGeom prst="rect">
            <a:avLst/>
          </a:prstGeom>
          <a:solidFill>
            <a:srgbClr val="A173FF"/>
          </a:solidFill>
          <a:ln w="12700">
            <a:solidFill>
              <a:srgbClr val="A173FF">
                <a:alpha val="0"/>
              </a:srgbClr>
            </a:solidFill>
            <a:prstDash val="solid"/>
          </a:ln>
        </p:spPr>
      </p:sp>
      <p:sp>
        <p:nvSpPr>
          <p:cNvPr id="31" name="p.theme@nearform__open-source__card.theme@nearform__open-source__description"/>
          <p:cNvSpPr/>
          <p:nvPr/>
        </p:nvSpPr>
        <p:spPr>
          <a:xfrm>
            <a:off x="9204960" y="2653570"/>
            <a:ext cx="14935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Thousands of</a:t>
            </a:r>
            <a:endParaRPr lang="en-US" sz="1814" dirty="0"/>
          </a:p>
        </p:txBody>
      </p:sp>
      <p:sp>
        <p:nvSpPr>
          <p:cNvPr id="32" name="p.theme@nearform__open-source__card.theme@nearform__open-source__description"/>
          <p:cNvSpPr/>
          <p:nvPr/>
        </p:nvSpPr>
        <p:spPr>
          <a:xfrm>
            <a:off x="9204960" y="2953131"/>
            <a:ext cx="20909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contributions every</a:t>
            </a:r>
            <a:endParaRPr lang="en-US" sz="1814" dirty="0"/>
          </a:p>
        </p:txBody>
      </p:sp>
      <p:sp>
        <p:nvSpPr>
          <p:cNvPr id="33" name="p.theme@nearform__open-source__card.theme@nearform__open-source__description"/>
          <p:cNvSpPr/>
          <p:nvPr/>
        </p:nvSpPr>
        <p:spPr>
          <a:xfrm>
            <a:off x="9204960" y="3252692"/>
            <a:ext cx="46939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</a:t>
            </a:r>
            <a:endParaRPr lang="en-US" sz="1814" dirty="0"/>
          </a:p>
        </p:txBody>
      </p:sp>
      <p:sp>
        <p:nvSpPr>
          <p:cNvPr id="34" name="div.theme@nearform__open-source__card"/>
          <p:cNvSpPr/>
          <p:nvPr/>
        </p:nvSpPr>
        <p:spPr>
          <a:xfrm>
            <a:off x="7802880" y="3877056"/>
            <a:ext cx="1097280" cy="1314926"/>
          </a:xfrm>
          <a:prstGeom prst="rect">
            <a:avLst/>
          </a:prstGeom>
          <a:solidFill>
            <a:srgbClr val="DDCAFF"/>
          </a:solidFill>
          <a:ln w="12700">
            <a:solidFill>
              <a:srgbClr val="DDCAFF">
                <a:alpha val="0"/>
              </a:srgbClr>
            </a:solidFill>
            <a:prstDash val="solid"/>
          </a:ln>
        </p:spPr>
      </p:sp>
      <p:sp>
        <p:nvSpPr>
          <p:cNvPr id="35" name="strong.theme@nearform__open-source__number"/>
          <p:cNvSpPr/>
          <p:nvPr/>
        </p:nvSpPr>
        <p:spPr>
          <a:xfrm>
            <a:off x="7924800" y="4041648"/>
            <a:ext cx="5669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166+</a:t>
            </a:r>
            <a:endParaRPr lang="en-US" sz="1814" dirty="0"/>
          </a:p>
        </p:txBody>
      </p:sp>
      <p:sp>
        <p:nvSpPr>
          <p:cNvPr id="36" name="span.theme@nearform__open-source__name"/>
          <p:cNvSpPr/>
          <p:nvPr/>
        </p:nvSpPr>
        <p:spPr>
          <a:xfrm>
            <a:off x="7924800" y="4455700"/>
            <a:ext cx="536448" cy="1402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07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Packages</a:t>
            </a:r>
            <a:endParaRPr lang="en-US" sz="907" dirty="0"/>
          </a:p>
        </p:txBody>
      </p:sp>
      <p:sp>
        <p:nvSpPr>
          <p:cNvPr id="37" name="p.theme@nearform__open-source__card.theme@nearform__open-source__description"/>
          <p:cNvSpPr/>
          <p:nvPr/>
        </p:nvSpPr>
        <p:spPr>
          <a:xfrm>
            <a:off x="8961120" y="3877056"/>
            <a:ext cx="2743200" cy="1314926"/>
          </a:xfrm>
          <a:prstGeom prst="rect">
            <a:avLst/>
          </a:prstGeom>
          <a:solidFill>
            <a:srgbClr val="DDCAFF"/>
          </a:solidFill>
          <a:ln w="12700">
            <a:solidFill>
              <a:srgbClr val="DDCAFF">
                <a:alpha val="0"/>
              </a:srgbClr>
            </a:solidFill>
            <a:prstDash val="solid"/>
          </a:ln>
        </p:spPr>
      </p:sp>
      <p:sp>
        <p:nvSpPr>
          <p:cNvPr id="38" name="p.theme@nearform__open-source__card.theme@nearform__open-source__description"/>
          <p:cNvSpPr/>
          <p:nvPr/>
        </p:nvSpPr>
        <p:spPr>
          <a:xfrm>
            <a:off x="9204960" y="4029456"/>
            <a:ext cx="197510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 maintain many</a:t>
            </a:r>
            <a:endParaRPr lang="en-US" sz="1814" dirty="0"/>
          </a:p>
        </p:txBody>
      </p:sp>
      <p:sp>
        <p:nvSpPr>
          <p:cNvPr id="39" name="p.theme@nearform__open-source__card.theme@nearform__open-source__description"/>
          <p:cNvSpPr/>
          <p:nvPr/>
        </p:nvSpPr>
        <p:spPr>
          <a:xfrm>
            <a:off x="9204960" y="4329017"/>
            <a:ext cx="194462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popular packages</a:t>
            </a:r>
            <a:endParaRPr lang="en-US" sz="1814" dirty="0"/>
          </a:p>
        </p:txBody>
      </p:sp>
      <p:sp>
        <p:nvSpPr>
          <p:cNvPr id="40" name="p.theme@nearform__open-source__card.theme@nearform__open-source__description"/>
          <p:cNvSpPr/>
          <p:nvPr/>
        </p:nvSpPr>
        <p:spPr>
          <a:xfrm>
            <a:off x="9204960" y="4628579"/>
            <a:ext cx="198729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the community</a:t>
            </a:r>
            <a:endParaRPr lang="en-US" sz="1814" dirty="0"/>
          </a:p>
        </p:txBody>
      </p:sp>
      <p:sp>
        <p:nvSpPr>
          <p:cNvPr id="41" name="p.theme@nearform__hiring"/>
          <p:cNvSpPr/>
          <p:nvPr/>
        </p:nvSpPr>
        <p:spPr>
          <a:xfrm>
            <a:off x="7802880" y="5332286"/>
            <a:ext cx="1322832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We’re hiring! </a:t>
            </a:r>
            <a:endParaRPr lang="en-US" sz="1685" dirty="0"/>
          </a:p>
        </p:txBody>
      </p:sp>
      <p:sp>
        <p:nvSpPr>
          <p:cNvPr id="42" name="a">
            <a:hlinkClick r:id="rId3" tooltip=""/>
          </p:cNvPr>
          <p:cNvSpPr/>
          <p:nvPr/>
        </p:nvSpPr>
        <p:spPr>
          <a:xfrm>
            <a:off x="9125712" y="5332286"/>
            <a:ext cx="2377440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b="1" u="sng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nearform.com/careers</a:t>
            </a:r>
            <a:endParaRPr lang="en-US" sz="1685" dirty="0"/>
          </a:p>
        </p:txBody>
      </p:sp>
      <p:pic>
        <p:nvPicPr>
          <p:cNvPr id="43" name="svg.freya@svg.theme@nearform__logo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73440" y="5754434"/>
            <a:ext cx="2316480" cy="463487"/>
          </a:xfrm>
          <a:prstGeom prst="rect">
            <a:avLst/>
          </a:prstGeom>
        </p:spPr>
      </p:pic>
      <p:pic>
        <p:nvPicPr>
          <p:cNvPr id="44" name="svg.freya@svg.theme@logo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4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336292"/>
            <a:ext cx="4925568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Why are we here to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083052"/>
            <a:ext cx="4053840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talk about React</a:t>
            </a:r>
            <a:endParaRPr lang="en-US" sz="4277" dirty="0"/>
          </a:p>
        </p:txBody>
      </p:sp>
      <p:sp>
        <p:nvSpPr>
          <p:cNvPr id="6" name="span"/>
          <p:cNvSpPr/>
          <p:nvPr/>
        </p:nvSpPr>
        <p:spPr>
          <a:xfrm>
            <a:off x="487680" y="3829812"/>
            <a:ext cx="2566416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Compiler?</a:t>
            </a:r>
            <a:endParaRPr lang="en-US" sz="4277" dirty="0"/>
          </a:p>
        </p:txBody>
      </p:sp>
      <p:pic>
        <p:nvPicPr>
          <p:cNvPr id="7" name="div.theme@separator__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8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image__title"/>
          <p:cNvSpPr/>
          <p:nvPr/>
        </p:nvSpPr>
        <p:spPr>
          <a:xfrm>
            <a:off x="487680" y="5181981"/>
            <a:ext cx="5096256" cy="1157859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image__title"/>
          <p:cNvSpPr/>
          <p:nvPr/>
        </p:nvSpPr>
        <p:spPr>
          <a:xfrm>
            <a:off x="487680" y="6217920"/>
            <a:ext cx="5096256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841248" y="5346573"/>
            <a:ext cx="438912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Long story short</a:t>
            </a:r>
            <a:endParaRPr lang="en-US" sz="4536" dirty="0"/>
          </a:p>
        </p:txBody>
      </p:sp>
      <p:pic>
        <p:nvPicPr>
          <p:cNvPr id="8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2286000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React Story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810768" y="1467993"/>
            <a:ext cx="286512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5184" dirty="0"/>
          </a:p>
        </p:txBody>
      </p:sp>
      <p:sp>
        <p:nvSpPr>
          <p:cNvPr id="6" name="span"/>
          <p:cNvSpPr/>
          <p:nvPr/>
        </p:nvSpPr>
        <p:spPr>
          <a:xfrm>
            <a:off x="1341120" y="1571625"/>
            <a:ext cx="220675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2013: Birth of React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229819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Invented to fix AngularJS</a:t>
            </a:r>
            <a:endParaRPr lang="en-US" sz="1555" dirty="0"/>
          </a:p>
        </p:txBody>
      </p:sp>
      <p:sp>
        <p:nvSpPr>
          <p:cNvPr id="8" name="span"/>
          <p:cNvSpPr/>
          <p:nvPr/>
        </p:nvSpPr>
        <p:spPr>
          <a:xfrm>
            <a:off x="682752" y="2809113"/>
            <a:ext cx="414528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5184" dirty="0"/>
          </a:p>
        </p:txBody>
      </p:sp>
      <p:sp>
        <p:nvSpPr>
          <p:cNvPr id="9" name="span"/>
          <p:cNvSpPr/>
          <p:nvPr/>
        </p:nvSpPr>
        <p:spPr>
          <a:xfrm>
            <a:off x="1341120" y="2912745"/>
            <a:ext cx="209702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2019: React Hooks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204216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Invented to fix React's</a:t>
            </a:r>
            <a:endParaRPr lang="en-US" sz="1555" dirty="0"/>
          </a:p>
        </p:txBody>
      </p:sp>
      <p:sp>
        <p:nvSpPr>
          <p:cNvPr id="11" name="span"/>
          <p:cNvSpPr/>
          <p:nvPr/>
        </p:nvSpPr>
        <p:spPr>
          <a:xfrm>
            <a:off x="670560" y="4150233"/>
            <a:ext cx="426720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5184" dirty="0"/>
          </a:p>
        </p:txBody>
      </p:sp>
      <p:sp>
        <p:nvSpPr>
          <p:cNvPr id="12" name="span"/>
          <p:cNvSpPr/>
          <p:nvPr/>
        </p:nvSpPr>
        <p:spPr>
          <a:xfrm>
            <a:off x="1341120" y="4253865"/>
            <a:ext cx="250545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2021: React Suspense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244449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Invented to fix React again</a:t>
            </a:r>
            <a:endParaRPr lang="en-US" sz="1555" dirty="0"/>
          </a:p>
        </p:txBody>
      </p:sp>
      <p:sp>
        <p:nvSpPr>
          <p:cNvPr id="14" name="span"/>
          <p:cNvSpPr/>
          <p:nvPr/>
        </p:nvSpPr>
        <p:spPr>
          <a:xfrm>
            <a:off x="652272" y="5491353"/>
            <a:ext cx="445008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5184" dirty="0"/>
          </a:p>
        </p:txBody>
      </p:sp>
      <p:sp>
        <p:nvSpPr>
          <p:cNvPr id="15" name="span"/>
          <p:cNvSpPr/>
          <p:nvPr/>
        </p:nvSpPr>
        <p:spPr>
          <a:xfrm>
            <a:off x="1341120" y="5594985"/>
            <a:ext cx="245668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2024: React Compiler</a:t>
            </a:r>
            <a:endParaRPr lang="en-US" sz="1814" dirty="0"/>
          </a:p>
        </p:txBody>
      </p:sp>
      <p:sp>
        <p:nvSpPr>
          <p:cNvPr id="16" name="span"/>
          <p:cNvSpPr/>
          <p:nvPr/>
        </p:nvSpPr>
        <p:spPr>
          <a:xfrm>
            <a:off x="1341120" y="5922359"/>
            <a:ext cx="300532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Invented to fix React again again</a:t>
            </a:r>
            <a:endParaRPr lang="en-US" sz="1555" dirty="0"/>
          </a:p>
        </p:txBody>
      </p:sp>
      <p:pic>
        <p:nvPicPr>
          <p:cNvPr id="17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8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43179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🔴 2019: React Hooks 🔴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810768" y="1467993"/>
            <a:ext cx="286512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5184" dirty="0"/>
          </a:p>
        </p:txBody>
      </p:sp>
      <p:sp>
        <p:nvSpPr>
          <p:cNvPr id="6" name="span"/>
          <p:cNvSpPr/>
          <p:nvPr/>
        </p:nvSpPr>
        <p:spPr>
          <a:xfrm>
            <a:off x="1341120" y="1571625"/>
            <a:ext cx="70713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memo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173736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Avoid re-rendering</a:t>
            </a:r>
            <a:endParaRPr lang="en-US" sz="1555" dirty="0"/>
          </a:p>
        </p:txBody>
      </p:sp>
      <p:sp>
        <p:nvSpPr>
          <p:cNvPr id="8" name="span"/>
          <p:cNvSpPr/>
          <p:nvPr/>
        </p:nvSpPr>
        <p:spPr>
          <a:xfrm>
            <a:off x="682752" y="2809113"/>
            <a:ext cx="414528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5184" dirty="0"/>
          </a:p>
        </p:txBody>
      </p:sp>
      <p:sp>
        <p:nvSpPr>
          <p:cNvPr id="9" name="span"/>
          <p:cNvSpPr/>
          <p:nvPr/>
        </p:nvSpPr>
        <p:spPr>
          <a:xfrm>
            <a:off x="1341120" y="2912745"/>
            <a:ext cx="112166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useMemo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297484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Optimize expensive calculations</a:t>
            </a:r>
            <a:endParaRPr lang="en-US" sz="1555" dirty="0"/>
          </a:p>
        </p:txBody>
      </p:sp>
      <p:sp>
        <p:nvSpPr>
          <p:cNvPr id="11" name="span"/>
          <p:cNvSpPr/>
          <p:nvPr/>
        </p:nvSpPr>
        <p:spPr>
          <a:xfrm>
            <a:off x="670560" y="4150233"/>
            <a:ext cx="426720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5184" dirty="0"/>
          </a:p>
        </p:txBody>
      </p:sp>
      <p:sp>
        <p:nvSpPr>
          <p:cNvPr id="12" name="span"/>
          <p:cNvSpPr/>
          <p:nvPr/>
        </p:nvSpPr>
        <p:spPr>
          <a:xfrm>
            <a:off x="1341120" y="4253865"/>
            <a:ext cx="138988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useCallback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257860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Memoize callback functions</a:t>
            </a:r>
            <a:endParaRPr lang="en-US" sz="1555" dirty="0"/>
          </a:p>
        </p:txBody>
      </p:sp>
      <p:pic>
        <p:nvPicPr>
          <p:cNvPr id="14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alf.theme@half--revers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6583680" y="518160"/>
            <a:ext cx="436473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The Burden of Manual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6583680" y="1083945"/>
            <a:ext cx="254812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Memoization</a:t>
            </a:r>
            <a:endParaRPr lang="en-US" sz="3240" dirty="0"/>
          </a:p>
        </p:txBody>
      </p:sp>
      <p:pic>
        <p:nvPicPr>
          <p:cNvPr id="6" name="div.theme@half__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27520"/>
          </a:xfrm>
          <a:prstGeom prst="rect">
            <a:avLst/>
          </a:prstGeom>
        </p:spPr>
      </p:pic>
      <p:pic>
        <p:nvPicPr>
          <p:cNvPr id="7" name="svg.freya@svg.theme@icon.theme@item__icon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83680" y="2133219"/>
            <a:ext cx="609600" cy="609600"/>
          </a:xfrm>
          <a:prstGeom prst="rect">
            <a:avLst/>
          </a:prstGeom>
        </p:spPr>
      </p:pic>
      <p:sp>
        <p:nvSpPr>
          <p:cNvPr id="8" name="span"/>
          <p:cNvSpPr/>
          <p:nvPr/>
        </p:nvSpPr>
        <p:spPr>
          <a:xfrm>
            <a:off x="7437120" y="2137410"/>
            <a:ext cx="245668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Parent State Changes</a:t>
            </a:r>
            <a:endParaRPr lang="en-US" sz="1814" dirty="0"/>
          </a:p>
        </p:txBody>
      </p:sp>
      <p:sp>
        <p:nvSpPr>
          <p:cNvPr id="9" name="span"/>
          <p:cNvSpPr/>
          <p:nvPr/>
        </p:nvSpPr>
        <p:spPr>
          <a:xfrm>
            <a:off x="7437120" y="2464784"/>
            <a:ext cx="259689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Triggers re-render of Parent</a:t>
            </a:r>
            <a:endParaRPr lang="en-US" sz="1555" dirty="0"/>
          </a:p>
        </p:txBody>
      </p:sp>
      <p:pic>
        <p:nvPicPr>
          <p:cNvPr id="10" name="svg.freya@svg.theme@icon.theme@item__icon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83680" y="3474339"/>
            <a:ext cx="609600" cy="609600"/>
          </a:xfrm>
          <a:prstGeom prst="rect">
            <a:avLst/>
          </a:prstGeom>
        </p:spPr>
      </p:pic>
      <p:sp>
        <p:nvSpPr>
          <p:cNvPr id="11" name="span"/>
          <p:cNvSpPr/>
          <p:nvPr/>
        </p:nvSpPr>
        <p:spPr>
          <a:xfrm>
            <a:off x="7437120" y="3478530"/>
            <a:ext cx="264566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ALL Children Re-render</a:t>
            </a:r>
            <a:endParaRPr lang="en-US" sz="1814" dirty="0"/>
          </a:p>
        </p:txBody>
      </p:sp>
      <p:sp>
        <p:nvSpPr>
          <p:cNvPr id="12" name="span"/>
          <p:cNvSpPr/>
          <p:nvPr/>
        </p:nvSpPr>
        <p:spPr>
          <a:xfrm>
            <a:off x="7437120" y="3805904"/>
            <a:ext cx="304800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Even if props/state didn't change</a:t>
            </a:r>
            <a:endParaRPr lang="en-US" sz="1555" dirty="0"/>
          </a:p>
        </p:txBody>
      </p:sp>
      <p:pic>
        <p:nvPicPr>
          <p:cNvPr id="13" name="svg.freya@svg.theme@icon.theme@item__icon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83680" y="4815459"/>
            <a:ext cx="609600" cy="609600"/>
          </a:xfrm>
          <a:prstGeom prst="rect">
            <a:avLst/>
          </a:prstGeom>
        </p:spPr>
      </p:pic>
      <p:sp>
        <p:nvSpPr>
          <p:cNvPr id="14" name="span"/>
          <p:cNvSpPr/>
          <p:nvPr/>
        </p:nvSpPr>
        <p:spPr>
          <a:xfrm>
            <a:off x="7437120" y="4819650"/>
            <a:ext cx="104241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Slow UI 🐢</a:t>
            </a:r>
            <a:endParaRPr lang="en-US" sz="1814" dirty="0"/>
          </a:p>
        </p:txBody>
      </p:sp>
      <p:sp>
        <p:nvSpPr>
          <p:cNvPr id="15" name="span"/>
          <p:cNvSpPr/>
          <p:nvPr/>
        </p:nvSpPr>
        <p:spPr>
          <a:xfrm>
            <a:off x="7437120" y="5147024"/>
            <a:ext cx="223113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Causes slow UI updates</a:t>
            </a:r>
            <a:endParaRPr lang="en-US" sz="1555" dirty="0"/>
          </a:p>
        </p:txBody>
      </p:sp>
      <p:pic>
        <p:nvPicPr>
          <p:cNvPr id="16" name="svg.freya@svg.theme@logo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7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image__title"/>
          <p:cNvSpPr/>
          <p:nvPr/>
        </p:nvSpPr>
        <p:spPr>
          <a:xfrm>
            <a:off x="487680" y="5181981"/>
            <a:ext cx="6041136" cy="1157859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image__title"/>
          <p:cNvSpPr/>
          <p:nvPr/>
        </p:nvSpPr>
        <p:spPr>
          <a:xfrm>
            <a:off x="487680" y="6217920"/>
            <a:ext cx="6041136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841248" y="5346573"/>
            <a:ext cx="53340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Let's see it in action</a:t>
            </a:r>
            <a:endParaRPr lang="en-US" sz="4536" dirty="0"/>
          </a:p>
        </p:txBody>
      </p:sp>
      <p:pic>
        <p:nvPicPr>
          <p:cNvPr id="8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2280666"/>
            <a:ext cx="3852672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We have a new</a:t>
            </a:r>
            <a:endParaRPr lang="en-US" sz="4277" dirty="0"/>
          </a:p>
        </p:txBody>
      </p:sp>
      <p:sp>
        <p:nvSpPr>
          <p:cNvPr id="5" name="span"/>
          <p:cNvSpPr/>
          <p:nvPr/>
        </p:nvSpPr>
        <p:spPr>
          <a:xfrm>
            <a:off x="487680" y="3027426"/>
            <a:ext cx="3127248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hero in town</a:t>
            </a:r>
            <a:endParaRPr lang="en-US" sz="4277" dirty="0"/>
          </a:p>
        </p:txBody>
      </p:sp>
      <p:pic>
        <p:nvPicPr>
          <p:cNvPr id="6" name="div.theme@separator__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487680" y="4249674"/>
            <a:ext cx="64008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React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1194816" y="4249674"/>
            <a:ext cx="102412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Compiler</a:t>
            </a:r>
            <a:endParaRPr lang="en-US" sz="1944" dirty="0"/>
          </a:p>
        </p:txBody>
      </p:sp>
      <p:pic>
        <p:nvPicPr>
          <p:cNvPr id="9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0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1219200" y="3133344"/>
            <a:ext cx="1621536" cy="49804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0" u="none" dirty="0">
                <a:solidFill>
                  <a:srgbClr val="E8F0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1</a:t>
            </a:r>
            <a:endParaRPr lang="en-US" sz="32400" dirty="0"/>
          </a:p>
        </p:txBody>
      </p:sp>
      <p:sp>
        <p:nvSpPr>
          <p:cNvPr id="5" name="span"/>
          <p:cNvSpPr/>
          <p:nvPr/>
        </p:nvSpPr>
        <p:spPr>
          <a:xfrm>
            <a:off x="487680" y="518160"/>
            <a:ext cx="151180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Install it</a:t>
            </a:r>
            <a:endParaRPr lang="en-US" sz="3240" dirty="0"/>
          </a:p>
        </p:txBody>
      </p:sp>
      <p:sp>
        <p:nvSpPr>
          <p:cNvPr id="6" name="pre.freya@code"/>
          <p:cNvSpPr/>
          <p:nvPr/>
        </p:nvSpPr>
        <p:spPr>
          <a:xfrm>
            <a:off x="3462528" y="3593973"/>
            <a:ext cx="5266944" cy="693039"/>
          </a:xfrm>
          <a:prstGeom prst="roundRect">
            <a:avLst>
              <a:gd name="adj" fmla="val 8796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3657600" y="3819525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3950208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span"/>
          <p:cNvSpPr/>
          <p:nvPr/>
        </p:nvSpPr>
        <p:spPr>
          <a:xfrm>
            <a:off x="4047744" y="3819525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" name="span"/>
          <p:cNvSpPr/>
          <p:nvPr/>
        </p:nvSpPr>
        <p:spPr>
          <a:xfrm>
            <a:off x="4730496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" name="span"/>
          <p:cNvSpPr/>
          <p:nvPr/>
        </p:nvSpPr>
        <p:spPr>
          <a:xfrm>
            <a:off x="4828032" y="3819525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" name="span"/>
          <p:cNvSpPr/>
          <p:nvPr/>
        </p:nvSpPr>
        <p:spPr>
          <a:xfrm>
            <a:off x="5023104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span"/>
          <p:cNvSpPr/>
          <p:nvPr/>
        </p:nvSpPr>
        <p:spPr>
          <a:xfrm>
            <a:off x="5120640" y="3819525"/>
            <a:ext cx="331622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" name="pre.freya@code:code"/>
          <p:cNvSpPr/>
          <p:nvPr/>
        </p:nvSpPr>
        <p:spPr>
          <a:xfrm>
            <a:off x="3657600" y="3819525"/>
            <a:ext cx="4937272" cy="207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44"/>
              </a:lnSpc>
              <a:buNone/>
            </a:pP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npm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install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D19A66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-D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babel-plugin-react-compiler@latest</a:t>
            </a:r>
            <a:endParaRPr lang="en-US" sz="1244" dirty="0"/>
          </a:p>
        </p:txBody>
      </p:sp>
      <p:pic>
        <p:nvPicPr>
          <p:cNvPr id="15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6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1219200" y="3133344"/>
            <a:ext cx="2523744" cy="49804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0" u="none" dirty="0">
                <a:solidFill>
                  <a:srgbClr val="E8F0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2</a:t>
            </a:r>
            <a:endParaRPr lang="en-US" sz="32400" dirty="0"/>
          </a:p>
        </p:txBody>
      </p:sp>
      <p:sp>
        <p:nvSpPr>
          <p:cNvPr id="5" name="span"/>
          <p:cNvSpPr/>
          <p:nvPr/>
        </p:nvSpPr>
        <p:spPr>
          <a:xfrm>
            <a:off x="487680" y="518160"/>
            <a:ext cx="168859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Enable it</a:t>
            </a:r>
            <a:endParaRPr lang="en-US" sz="3240" dirty="0"/>
          </a:p>
        </p:txBody>
      </p:sp>
      <p:sp>
        <p:nvSpPr>
          <p:cNvPr id="6" name="pre.freya@code"/>
          <p:cNvSpPr/>
          <p:nvPr/>
        </p:nvSpPr>
        <p:spPr>
          <a:xfrm>
            <a:off x="3364992" y="2464499"/>
            <a:ext cx="5462016" cy="2951988"/>
          </a:xfrm>
          <a:prstGeom prst="roundRect">
            <a:avLst>
              <a:gd name="adj" fmla="val 2065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3560064" y="2690051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4145280" y="269005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span"/>
          <p:cNvSpPr/>
          <p:nvPr/>
        </p:nvSpPr>
        <p:spPr>
          <a:xfrm>
            <a:off x="4242816" y="2690051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" name="span"/>
          <p:cNvSpPr/>
          <p:nvPr/>
        </p:nvSpPr>
        <p:spPr>
          <a:xfrm>
            <a:off x="4730496" y="269005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" name="span"/>
          <p:cNvSpPr/>
          <p:nvPr/>
        </p:nvSpPr>
        <p:spPr>
          <a:xfrm>
            <a:off x="4828032" y="2690051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" name="span"/>
          <p:cNvSpPr/>
          <p:nvPr/>
        </p:nvSpPr>
        <p:spPr>
          <a:xfrm>
            <a:off x="5218176" y="269005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span"/>
          <p:cNvSpPr/>
          <p:nvPr/>
        </p:nvSpPr>
        <p:spPr>
          <a:xfrm>
            <a:off x="5315712" y="2690051"/>
            <a:ext cx="214579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" name="span"/>
          <p:cNvSpPr/>
          <p:nvPr/>
        </p:nvSpPr>
        <p:spPr>
          <a:xfrm>
            <a:off x="3560064" y="3716846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5" name="span"/>
          <p:cNvSpPr/>
          <p:nvPr/>
        </p:nvSpPr>
        <p:spPr>
          <a:xfrm>
            <a:off x="3950208" y="3716846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6" name="span"/>
          <p:cNvSpPr/>
          <p:nvPr/>
        </p:nvSpPr>
        <p:spPr>
          <a:xfrm>
            <a:off x="4437888" y="3716846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7" name="span"/>
          <p:cNvSpPr/>
          <p:nvPr/>
        </p:nvSpPr>
        <p:spPr>
          <a:xfrm>
            <a:off x="3560064" y="3922205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8" name="span"/>
          <p:cNvSpPr/>
          <p:nvPr/>
        </p:nvSpPr>
        <p:spPr>
          <a:xfrm>
            <a:off x="4145280" y="3922205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9" name="span"/>
          <p:cNvSpPr/>
          <p:nvPr/>
        </p:nvSpPr>
        <p:spPr>
          <a:xfrm>
            <a:off x="4632960" y="3922205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0" name="span"/>
          <p:cNvSpPr/>
          <p:nvPr/>
        </p:nvSpPr>
        <p:spPr>
          <a:xfrm>
            <a:off x="3560064" y="4127564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1" name="span"/>
          <p:cNvSpPr/>
          <p:nvPr/>
        </p:nvSpPr>
        <p:spPr>
          <a:xfrm>
            <a:off x="4340352" y="4127564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2" name="span"/>
          <p:cNvSpPr/>
          <p:nvPr/>
        </p:nvSpPr>
        <p:spPr>
          <a:xfrm>
            <a:off x="5023104" y="4127564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3" name="span"/>
          <p:cNvSpPr/>
          <p:nvPr/>
        </p:nvSpPr>
        <p:spPr>
          <a:xfrm>
            <a:off x="5413248" y="4127564"/>
            <a:ext cx="28285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4" name="span"/>
          <p:cNvSpPr/>
          <p:nvPr/>
        </p:nvSpPr>
        <p:spPr>
          <a:xfrm>
            <a:off x="8241792" y="4127564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5" name="span"/>
          <p:cNvSpPr/>
          <p:nvPr/>
        </p:nvSpPr>
        <p:spPr>
          <a:xfrm>
            <a:off x="3560064" y="4332923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6" name="span"/>
          <p:cNvSpPr/>
          <p:nvPr/>
        </p:nvSpPr>
        <p:spPr>
          <a:xfrm>
            <a:off x="3560064" y="4538282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7" name="span"/>
          <p:cNvSpPr/>
          <p:nvPr/>
        </p:nvSpPr>
        <p:spPr>
          <a:xfrm>
            <a:off x="3560064" y="2895410"/>
            <a:ext cx="585216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8" name="span"/>
          <p:cNvSpPr/>
          <p:nvPr/>
        </p:nvSpPr>
        <p:spPr>
          <a:xfrm>
            <a:off x="4145280" y="2895410"/>
            <a:ext cx="292608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9" name="span"/>
          <p:cNvSpPr/>
          <p:nvPr/>
        </p:nvSpPr>
        <p:spPr>
          <a:xfrm>
            <a:off x="4437888" y="2895410"/>
            <a:ext cx="1170432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0" name="span"/>
          <p:cNvSpPr/>
          <p:nvPr/>
        </p:nvSpPr>
        <p:spPr>
          <a:xfrm>
            <a:off x="5608320" y="2895410"/>
            <a:ext cx="292608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1" name="span"/>
          <p:cNvSpPr/>
          <p:nvPr/>
        </p:nvSpPr>
        <p:spPr>
          <a:xfrm>
            <a:off x="5900928" y="2895410"/>
            <a:ext cx="390144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2" name="span"/>
          <p:cNvSpPr/>
          <p:nvPr/>
        </p:nvSpPr>
        <p:spPr>
          <a:xfrm>
            <a:off x="6291072" y="2895410"/>
            <a:ext cx="97536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3" name="span"/>
          <p:cNvSpPr/>
          <p:nvPr/>
        </p:nvSpPr>
        <p:spPr>
          <a:xfrm>
            <a:off x="6388608" y="2895410"/>
            <a:ext cx="585216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4" name="span"/>
          <p:cNvSpPr/>
          <p:nvPr/>
        </p:nvSpPr>
        <p:spPr>
          <a:xfrm>
            <a:off x="3560064" y="3306128"/>
            <a:ext cx="585216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5" name="span"/>
          <p:cNvSpPr/>
          <p:nvPr/>
        </p:nvSpPr>
        <p:spPr>
          <a:xfrm>
            <a:off x="4145280" y="3306128"/>
            <a:ext cx="97536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6" name="span"/>
          <p:cNvSpPr/>
          <p:nvPr/>
        </p:nvSpPr>
        <p:spPr>
          <a:xfrm>
            <a:off x="4242816" y="3306128"/>
            <a:ext cx="682752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7" name="span"/>
          <p:cNvSpPr/>
          <p:nvPr/>
        </p:nvSpPr>
        <p:spPr>
          <a:xfrm>
            <a:off x="4925568" y="3306128"/>
            <a:ext cx="97536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8" name="span"/>
          <p:cNvSpPr/>
          <p:nvPr/>
        </p:nvSpPr>
        <p:spPr>
          <a:xfrm>
            <a:off x="5023104" y="3306128"/>
            <a:ext cx="1170432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9" name="span"/>
          <p:cNvSpPr/>
          <p:nvPr/>
        </p:nvSpPr>
        <p:spPr>
          <a:xfrm>
            <a:off x="6193536" y="3306128"/>
            <a:ext cx="195072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0" name="span"/>
          <p:cNvSpPr/>
          <p:nvPr/>
        </p:nvSpPr>
        <p:spPr>
          <a:xfrm>
            <a:off x="3560064" y="3511487"/>
            <a:ext cx="195072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1" name="span"/>
          <p:cNvSpPr/>
          <p:nvPr/>
        </p:nvSpPr>
        <p:spPr>
          <a:xfrm>
            <a:off x="3755136" y="3511487"/>
            <a:ext cx="682752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2" name="span"/>
          <p:cNvSpPr/>
          <p:nvPr/>
        </p:nvSpPr>
        <p:spPr>
          <a:xfrm>
            <a:off x="4437888" y="3511487"/>
            <a:ext cx="292608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3" name="span"/>
          <p:cNvSpPr/>
          <p:nvPr/>
        </p:nvSpPr>
        <p:spPr>
          <a:xfrm>
            <a:off x="3560064" y="4743641"/>
            <a:ext cx="390144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4" name="span"/>
          <p:cNvSpPr/>
          <p:nvPr/>
        </p:nvSpPr>
        <p:spPr>
          <a:xfrm>
            <a:off x="3560064" y="4949000"/>
            <a:ext cx="195072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5" name="pre.freya@code:code"/>
          <p:cNvSpPr/>
          <p:nvPr/>
        </p:nvSpPr>
        <p:spPr>
          <a:xfrm>
            <a:off x="3560064" y="2690051"/>
            <a:ext cx="5132344" cy="24662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import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react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from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'@vitejs/plugin-react'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C678DD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import</a:t>
            </a:r>
            <a:r>
              <a:rPr lang="en-US" sz="1244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 </a:t>
            </a:r>
            <a:r>
              <a:rPr lang="en-US" sz="1244" u="none" dirty="0">
                <a:solidFill>
                  <a:srgbClr val="E06C75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defineConfig</a:t>
            </a:r>
            <a:r>
              <a:rPr lang="en-US" sz="1244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 </a:t>
            </a:r>
            <a:r>
              <a:rPr lang="en-US" sz="1244" u="none" dirty="0">
                <a:solidFill>
                  <a:srgbClr val="C678DD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from</a:t>
            </a:r>
            <a:r>
              <a:rPr lang="en-US" sz="1244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98C379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'vite'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C678DD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export</a:t>
            </a:r>
            <a:r>
              <a:rPr lang="en-US" sz="1244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C678DD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default</a:t>
            </a:r>
            <a:r>
              <a:rPr lang="en-US" sz="1244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61AFE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defineConfig</a:t>
            </a:r>
            <a:r>
              <a:rPr lang="en-US" sz="1244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1244" u="none" dirty="0">
                <a:solidFill>
                  <a:srgbClr val="E06C75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plugins</a:t>
            </a:r>
            <a:r>
              <a:rPr lang="en-US" sz="1244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[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react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 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babel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   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plugins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[[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'babel-plugin-react-compiler'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]],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  },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}),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],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})</a:t>
            </a:r>
            <a:endParaRPr lang="en-US" sz="1244" dirty="0"/>
          </a:p>
        </p:txBody>
      </p:sp>
      <p:pic>
        <p:nvPicPr>
          <p:cNvPr id="46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47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alf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139440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Let's be precise</a:t>
            </a:r>
            <a:endParaRPr lang="en-US" sz="3240" dirty="0"/>
          </a:p>
        </p:txBody>
      </p:sp>
      <p:pic>
        <p:nvPicPr>
          <p:cNvPr id="5" name="div.theme@half__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6" name="svg.freya@svg.theme@icon.theme@item__icon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1341120" y="1571625"/>
            <a:ext cx="253593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It's not a real Compiler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1341120" y="1898999"/>
            <a:ext cx="177393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⁉️ another mistake?</a:t>
            </a:r>
            <a:endParaRPr lang="en-US" sz="1555" dirty="0"/>
          </a:p>
        </p:txBody>
      </p:sp>
      <p:pic>
        <p:nvPicPr>
          <p:cNvPr id="9" name="svg.freya@svg.theme@icon.theme@item__icon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10" name="span"/>
          <p:cNvSpPr/>
          <p:nvPr/>
        </p:nvSpPr>
        <p:spPr>
          <a:xfrm>
            <a:off x="1341120" y="2912745"/>
            <a:ext cx="200558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It's a Babel Plugin</a:t>
            </a:r>
            <a:endParaRPr lang="en-US" sz="1814" dirty="0"/>
          </a:p>
        </p:txBody>
      </p:sp>
      <p:sp>
        <p:nvSpPr>
          <p:cNvPr id="11" name="span"/>
          <p:cNvSpPr/>
          <p:nvPr/>
        </p:nvSpPr>
        <p:spPr>
          <a:xfrm>
            <a:off x="1341120" y="3240119"/>
            <a:ext cx="202387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Transforms your code</a:t>
            </a:r>
            <a:endParaRPr lang="en-US" sz="1555" dirty="0"/>
          </a:p>
        </p:txBody>
      </p:sp>
      <p:pic>
        <p:nvPicPr>
          <p:cNvPr id="12" name="svg.freya@svg.theme@icon.theme@item__icon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3" name="span"/>
          <p:cNvSpPr/>
          <p:nvPr/>
        </p:nvSpPr>
        <p:spPr>
          <a:xfrm>
            <a:off x="1341120" y="4253865"/>
            <a:ext cx="217627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Adds optimizations</a:t>
            </a:r>
            <a:endParaRPr lang="en-US" sz="1814" dirty="0"/>
          </a:p>
        </p:txBody>
      </p:sp>
      <p:sp>
        <p:nvSpPr>
          <p:cNvPr id="14" name="span"/>
          <p:cNvSpPr/>
          <p:nvPr/>
        </p:nvSpPr>
        <p:spPr>
          <a:xfrm>
            <a:off x="1341120" y="4581239"/>
            <a:ext cx="21031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Like auto-memoization</a:t>
            </a:r>
            <a:endParaRPr lang="en-US" sz="1555" dirty="0"/>
          </a:p>
        </p:txBody>
      </p:sp>
      <p:pic>
        <p:nvPicPr>
          <p:cNvPr id="15" name="svg.freya@svg.theme@logo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6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image__title"/>
          <p:cNvSpPr/>
          <p:nvPr/>
        </p:nvSpPr>
        <p:spPr>
          <a:xfrm>
            <a:off x="487680" y="5181981"/>
            <a:ext cx="6041136" cy="1157859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image__title"/>
          <p:cNvSpPr/>
          <p:nvPr/>
        </p:nvSpPr>
        <p:spPr>
          <a:xfrm>
            <a:off x="487680" y="6217920"/>
            <a:ext cx="6041136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841248" y="5346573"/>
            <a:ext cx="53340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Let's see it in action</a:t>
            </a:r>
            <a:endParaRPr lang="en-US" sz="4536" dirty="0"/>
          </a:p>
        </p:txBody>
      </p:sp>
      <p:pic>
        <p:nvPicPr>
          <p:cNvPr id="8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image__title"/>
          <p:cNvSpPr/>
          <p:nvPr/>
        </p:nvSpPr>
        <p:spPr>
          <a:xfrm>
            <a:off x="487680" y="5181981"/>
            <a:ext cx="6242304" cy="1157859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image__title"/>
          <p:cNvSpPr/>
          <p:nvPr/>
        </p:nvSpPr>
        <p:spPr>
          <a:xfrm>
            <a:off x="487680" y="6217920"/>
            <a:ext cx="6242304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841248" y="5346573"/>
            <a:ext cx="5535168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What can go wrong?</a:t>
            </a:r>
            <a:endParaRPr lang="en-US" sz="4536" dirty="0"/>
          </a:p>
        </p:txBody>
      </p:sp>
      <p:pic>
        <p:nvPicPr>
          <p:cNvPr id="8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90118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Caveats &amp; Best Practices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810768" y="1467993"/>
            <a:ext cx="286512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5184" dirty="0"/>
          </a:p>
        </p:txBody>
      </p:sp>
      <p:sp>
        <p:nvSpPr>
          <p:cNvPr id="6" name="span"/>
          <p:cNvSpPr/>
          <p:nvPr/>
        </p:nvSpPr>
        <p:spPr>
          <a:xfrm>
            <a:off x="1341120" y="1571625"/>
            <a:ext cx="277368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compiler isn't magic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682752" y="2809113"/>
            <a:ext cx="414528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5184" dirty="0"/>
          </a:p>
        </p:txBody>
      </p:sp>
      <p:sp>
        <p:nvSpPr>
          <p:cNvPr id="8" name="span"/>
          <p:cNvSpPr/>
          <p:nvPr/>
        </p:nvSpPr>
        <p:spPr>
          <a:xfrm>
            <a:off x="1341120" y="2912745"/>
            <a:ext cx="490728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relies on you following the Rules of React.</a:t>
            </a:r>
            <a:endParaRPr lang="en-US" sz="1814" dirty="0"/>
          </a:p>
        </p:txBody>
      </p:sp>
      <p:sp>
        <p:nvSpPr>
          <p:cNvPr id="9" name="span"/>
          <p:cNvSpPr/>
          <p:nvPr/>
        </p:nvSpPr>
        <p:spPr>
          <a:xfrm>
            <a:off x="670560" y="4150233"/>
            <a:ext cx="426720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5184" dirty="0"/>
          </a:p>
        </p:txBody>
      </p:sp>
      <p:sp>
        <p:nvSpPr>
          <p:cNvPr id="10" name="span"/>
          <p:cNvSpPr/>
          <p:nvPr/>
        </p:nvSpPr>
        <p:spPr>
          <a:xfrm>
            <a:off x="1341120" y="4253865"/>
            <a:ext cx="218236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State is Immutable.</a:t>
            </a:r>
            <a:endParaRPr lang="en-US" sz="1814" dirty="0"/>
          </a:p>
        </p:txBody>
      </p:sp>
      <p:pic>
        <p:nvPicPr>
          <p:cNvPr id="11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image__title"/>
          <p:cNvSpPr/>
          <p:nvPr/>
        </p:nvSpPr>
        <p:spPr>
          <a:xfrm>
            <a:off x="487680" y="4389882"/>
            <a:ext cx="11216640" cy="1949958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image__title"/>
          <p:cNvSpPr/>
          <p:nvPr/>
        </p:nvSpPr>
        <p:spPr>
          <a:xfrm>
            <a:off x="487680" y="6217920"/>
            <a:ext cx="11216640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841248" y="4554474"/>
            <a:ext cx="8887968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Check React Compiler is working</a:t>
            </a:r>
            <a:endParaRPr lang="en-US" sz="4536" dirty="0"/>
          </a:p>
        </p:txBody>
      </p:sp>
      <p:sp>
        <p:nvSpPr>
          <p:cNvPr id="8" name="span"/>
          <p:cNvSpPr/>
          <p:nvPr/>
        </p:nvSpPr>
        <p:spPr>
          <a:xfrm>
            <a:off x="841248" y="5346573"/>
            <a:ext cx="2237232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properly</a:t>
            </a:r>
            <a:endParaRPr lang="en-US" sz="4536" dirty="0"/>
          </a:p>
        </p:txBody>
      </p:sp>
      <p:pic>
        <p:nvPicPr>
          <p:cNvPr id="9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0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80974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Health check npm script</a:t>
            </a:r>
            <a:endParaRPr lang="en-US" sz="3240" dirty="0"/>
          </a:p>
        </p:txBody>
      </p:sp>
      <p:sp>
        <p:nvSpPr>
          <p:cNvPr id="5" name="pre.freya@code"/>
          <p:cNvSpPr/>
          <p:nvPr/>
        </p:nvSpPr>
        <p:spPr>
          <a:xfrm>
            <a:off x="3755136" y="3593973"/>
            <a:ext cx="4681728" cy="693039"/>
          </a:xfrm>
          <a:prstGeom prst="roundRect">
            <a:avLst>
              <a:gd name="adj" fmla="val 8796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span"/>
          <p:cNvSpPr/>
          <p:nvPr/>
        </p:nvSpPr>
        <p:spPr>
          <a:xfrm>
            <a:off x="4535424" y="3819525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4828032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4925568" y="3819525"/>
            <a:ext cx="32186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pre.freya@code:code"/>
          <p:cNvSpPr/>
          <p:nvPr/>
        </p:nvSpPr>
        <p:spPr>
          <a:xfrm>
            <a:off x="4535424" y="3819525"/>
            <a:ext cx="3766840" cy="207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44"/>
              </a:lnSpc>
              <a:buNone/>
            </a:pP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npx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react-compiler-healthcheck@latest</a:t>
            </a:r>
            <a:endParaRPr lang="en-US" sz="1244" dirty="0"/>
          </a:p>
        </p:txBody>
      </p:sp>
      <p:sp>
        <p:nvSpPr>
          <p:cNvPr id="10" name="pre.freya@code:line-numbers"/>
          <p:cNvSpPr/>
          <p:nvPr/>
        </p:nvSpPr>
        <p:spPr>
          <a:xfrm>
            <a:off x="4145280" y="3819525"/>
            <a:ext cx="97536" cy="207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244"/>
              </a:lnSpc>
              <a:buNone/>
            </a:pPr>
            <a:r>
              <a:rPr lang="en-US" sz="1244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</a:t>
            </a:r>
            <a:endParaRPr lang="en-US" sz="1244" dirty="0"/>
          </a:p>
        </p:txBody>
      </p:sp>
      <p:pic>
        <p:nvPicPr>
          <p:cNvPr id="11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516940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ESLint React Hooks plugin</a:t>
            </a:r>
            <a:endParaRPr lang="en-US" sz="3240" dirty="0"/>
          </a:p>
        </p:txBody>
      </p:sp>
      <p:sp>
        <p:nvSpPr>
          <p:cNvPr id="5" name="pre.freya@code"/>
          <p:cNvSpPr/>
          <p:nvPr/>
        </p:nvSpPr>
        <p:spPr>
          <a:xfrm>
            <a:off x="3560064" y="3593973"/>
            <a:ext cx="5071872" cy="693039"/>
          </a:xfrm>
          <a:prstGeom prst="roundRect">
            <a:avLst>
              <a:gd name="adj" fmla="val 8796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span"/>
          <p:cNvSpPr/>
          <p:nvPr/>
        </p:nvSpPr>
        <p:spPr>
          <a:xfrm>
            <a:off x="4340352" y="3819525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4632960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4730496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span"/>
          <p:cNvSpPr/>
          <p:nvPr/>
        </p:nvSpPr>
        <p:spPr>
          <a:xfrm>
            <a:off x="4828032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" name="span"/>
          <p:cNvSpPr/>
          <p:nvPr/>
        </p:nvSpPr>
        <p:spPr>
          <a:xfrm>
            <a:off x="4925568" y="3819525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" name="span"/>
          <p:cNvSpPr/>
          <p:nvPr/>
        </p:nvSpPr>
        <p:spPr>
          <a:xfrm>
            <a:off x="5120640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" name="span"/>
          <p:cNvSpPr/>
          <p:nvPr/>
        </p:nvSpPr>
        <p:spPr>
          <a:xfrm>
            <a:off x="5218176" y="3819525"/>
            <a:ext cx="31211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pre.freya@code:code"/>
          <p:cNvSpPr/>
          <p:nvPr/>
        </p:nvSpPr>
        <p:spPr>
          <a:xfrm>
            <a:off x="4340352" y="3819525"/>
            <a:ext cx="4156984" cy="207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44"/>
              </a:lnSpc>
              <a:buNone/>
            </a:pP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npm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D19A66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-D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eslint-plugin-react-hooks@latest</a:t>
            </a:r>
            <a:endParaRPr lang="en-US" sz="1244" dirty="0"/>
          </a:p>
        </p:txBody>
      </p:sp>
      <p:sp>
        <p:nvSpPr>
          <p:cNvPr id="14" name="pre.freya@code:line-numbers"/>
          <p:cNvSpPr/>
          <p:nvPr/>
        </p:nvSpPr>
        <p:spPr>
          <a:xfrm>
            <a:off x="3950208" y="3819525"/>
            <a:ext cx="97536" cy="207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244"/>
              </a:lnSpc>
              <a:buNone/>
            </a:pPr>
            <a:r>
              <a:rPr lang="en-US" sz="1244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</a:t>
            </a:r>
            <a:endParaRPr lang="en-US" sz="1244" dirty="0"/>
          </a:p>
        </p:txBody>
      </p:sp>
      <p:pic>
        <p:nvPicPr>
          <p:cNvPr id="15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6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815840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Check the build artifacts</a:t>
            </a:r>
            <a:endParaRPr lang="en-US" sz="3240" dirty="0"/>
          </a:p>
        </p:txBody>
      </p:sp>
      <p:sp>
        <p:nvSpPr>
          <p:cNvPr id="5" name="pre.freya@code"/>
          <p:cNvSpPr/>
          <p:nvPr/>
        </p:nvSpPr>
        <p:spPr>
          <a:xfrm>
            <a:off x="3657600" y="3388614"/>
            <a:ext cx="4876800" cy="1103757"/>
          </a:xfrm>
          <a:prstGeom prst="roundRect">
            <a:avLst>
              <a:gd name="adj" fmla="val 5523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span"/>
          <p:cNvSpPr/>
          <p:nvPr/>
        </p:nvSpPr>
        <p:spPr>
          <a:xfrm>
            <a:off x="4437888" y="3819525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5023104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5120640" y="3819525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span"/>
          <p:cNvSpPr/>
          <p:nvPr/>
        </p:nvSpPr>
        <p:spPr>
          <a:xfrm>
            <a:off x="5413248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" name="span"/>
          <p:cNvSpPr/>
          <p:nvPr/>
        </p:nvSpPr>
        <p:spPr>
          <a:xfrm>
            <a:off x="5510784" y="3819525"/>
            <a:ext cx="26334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" name="span"/>
          <p:cNvSpPr/>
          <p:nvPr/>
        </p:nvSpPr>
        <p:spPr>
          <a:xfrm>
            <a:off x="8144256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" name="span"/>
          <p:cNvSpPr/>
          <p:nvPr/>
        </p:nvSpPr>
        <p:spPr>
          <a:xfrm>
            <a:off x="4437888" y="3614166"/>
            <a:ext cx="292608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span"/>
          <p:cNvSpPr/>
          <p:nvPr/>
        </p:nvSpPr>
        <p:spPr>
          <a:xfrm>
            <a:off x="4437888" y="4024884"/>
            <a:ext cx="292608" cy="207264"/>
          </a:xfrm>
          <a:prstGeom prst="rect">
            <a:avLst/>
          </a:prstGeom>
          <a:solidFill>
            <a:srgbClr val="282C34">
              <a:alpha val="50000"/>
            </a:srgbClr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" name="pre.freya@code:code"/>
          <p:cNvSpPr/>
          <p:nvPr/>
        </p:nvSpPr>
        <p:spPr>
          <a:xfrm>
            <a:off x="4437888" y="3614166"/>
            <a:ext cx="3961912" cy="6179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...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Symbol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for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"react.memo_cache_sentinel"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...</a:t>
            </a:r>
            <a:endParaRPr lang="en-US" sz="1244" dirty="0"/>
          </a:p>
        </p:txBody>
      </p:sp>
      <p:sp>
        <p:nvSpPr>
          <p:cNvPr id="15" name="pre.freya@code:line-numbers"/>
          <p:cNvSpPr/>
          <p:nvPr/>
        </p:nvSpPr>
        <p:spPr>
          <a:xfrm>
            <a:off x="4047744" y="3614166"/>
            <a:ext cx="97536" cy="6179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36D83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</a:t>
            </a:r>
            <a:endParaRPr lang="en-US" sz="1244" dirty="0"/>
          </a:p>
          <a:p>
            <a:pPr algn="r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36D83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2</a:t>
            </a:r>
            <a:endParaRPr lang="en-US" sz="1244" dirty="0"/>
          </a:p>
          <a:p>
            <a:pPr algn="r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636D83">
                    <a:alpha val="50000"/>
                  </a:srgbClr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3</a:t>
            </a:r>
            <a:endParaRPr lang="en-US" sz="1244" dirty="0"/>
          </a:p>
        </p:txBody>
      </p:sp>
      <p:pic>
        <p:nvPicPr>
          <p:cNvPr id="16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7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image__title"/>
          <p:cNvSpPr/>
          <p:nvPr/>
        </p:nvSpPr>
        <p:spPr>
          <a:xfrm>
            <a:off x="487680" y="5181981"/>
            <a:ext cx="6041136" cy="1157859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image__title"/>
          <p:cNvSpPr/>
          <p:nvPr/>
        </p:nvSpPr>
        <p:spPr>
          <a:xfrm>
            <a:off x="487680" y="6217920"/>
            <a:ext cx="6041136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841248" y="5346573"/>
            <a:ext cx="53340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Let's see it in action</a:t>
            </a:r>
            <a:endParaRPr lang="en-US" sz="4536" dirty="0"/>
          </a:p>
        </p:txBody>
      </p:sp>
      <p:pic>
        <p:nvPicPr>
          <p:cNvPr id="8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image__title"/>
          <p:cNvSpPr/>
          <p:nvPr/>
        </p:nvSpPr>
        <p:spPr>
          <a:xfrm>
            <a:off x="487680" y="4652772"/>
            <a:ext cx="5535168" cy="1687068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image__title"/>
          <p:cNvSpPr/>
          <p:nvPr/>
        </p:nvSpPr>
        <p:spPr>
          <a:xfrm>
            <a:off x="487680" y="6217920"/>
            <a:ext cx="5535168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841248" y="4817364"/>
            <a:ext cx="4559808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This is cool but...</a:t>
            </a:r>
            <a:endParaRPr lang="en-US" sz="4536" dirty="0"/>
          </a:p>
        </p:txBody>
      </p:sp>
      <p:sp>
        <p:nvSpPr>
          <p:cNvPr id="8" name="span.theme@image__subtitle"/>
          <p:cNvSpPr/>
          <p:nvPr/>
        </p:nvSpPr>
        <p:spPr>
          <a:xfrm>
            <a:off x="841248" y="5706999"/>
            <a:ext cx="4828032" cy="35966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333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 works well for greenfield projects</a:t>
            </a:r>
            <a:endParaRPr lang="en-US" sz="2333" dirty="0"/>
          </a:p>
        </p:txBody>
      </p:sp>
      <p:pic>
        <p:nvPicPr>
          <p:cNvPr id="9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0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image__title"/>
          <p:cNvSpPr/>
          <p:nvPr/>
        </p:nvSpPr>
        <p:spPr>
          <a:xfrm>
            <a:off x="487680" y="5181981"/>
            <a:ext cx="7504176" cy="1157859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image__title"/>
          <p:cNvSpPr/>
          <p:nvPr/>
        </p:nvSpPr>
        <p:spPr>
          <a:xfrm>
            <a:off x="487680" y="6217920"/>
            <a:ext cx="7504176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841248" y="5346573"/>
            <a:ext cx="679704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What about legacy code?</a:t>
            </a:r>
            <a:endParaRPr lang="en-US" sz="4536" dirty="0"/>
          </a:p>
        </p:txBody>
      </p:sp>
      <p:pic>
        <p:nvPicPr>
          <p:cNvPr id="8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01065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Incremental Adoption Strategy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175564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Babel overrides</a:t>
            </a:r>
            <a:endParaRPr lang="en-US" sz="1814" dirty="0"/>
          </a:p>
        </p:txBody>
      </p:sp>
      <p:sp>
        <p:nvSpPr>
          <p:cNvPr id="6" name="span"/>
          <p:cNvSpPr/>
          <p:nvPr/>
        </p:nvSpPr>
        <p:spPr>
          <a:xfrm>
            <a:off x="487680" y="1898999"/>
            <a:ext cx="379171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Apply the compiler to specific directories</a:t>
            </a:r>
            <a:endParaRPr lang="en-US" sz="1555" dirty="0"/>
          </a:p>
        </p:txBody>
      </p:sp>
      <p:sp>
        <p:nvSpPr>
          <p:cNvPr id="7" name="span"/>
          <p:cNvSpPr/>
          <p:nvPr/>
        </p:nvSpPr>
        <p:spPr>
          <a:xfrm>
            <a:off x="487680" y="2912745"/>
            <a:ext cx="273100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Opt-in with “use memo”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487680" y="3240119"/>
            <a:ext cx="425500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Only compile components that explicitly opt in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487680" y="4253865"/>
            <a:ext cx="171907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Runtime gating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487680" y="4581239"/>
            <a:ext cx="343814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Control compilation with feature flags</a:t>
            </a:r>
            <a:endParaRPr lang="en-US" sz="1555" dirty="0"/>
          </a:p>
        </p:txBody>
      </p:sp>
      <p:pic>
        <p:nvPicPr>
          <p:cNvPr id="11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image__title"/>
          <p:cNvSpPr/>
          <p:nvPr/>
        </p:nvSpPr>
        <p:spPr>
          <a:xfrm>
            <a:off x="487680" y="5181981"/>
            <a:ext cx="6041136" cy="1157859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image__title"/>
          <p:cNvSpPr/>
          <p:nvPr/>
        </p:nvSpPr>
        <p:spPr>
          <a:xfrm>
            <a:off x="487680" y="6217920"/>
            <a:ext cx="6041136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841248" y="5346573"/>
            <a:ext cx="53340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Let's see it in action</a:t>
            </a:r>
            <a:endParaRPr lang="en-US" sz="4536" dirty="0"/>
          </a:p>
        </p:txBody>
      </p:sp>
      <p:pic>
        <p:nvPicPr>
          <p:cNvPr id="8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290779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Conclusion 1/2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384048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React Compiler is here to help you</a:t>
            </a:r>
            <a:endParaRPr lang="en-US" sz="1814" dirty="0"/>
          </a:p>
        </p:txBody>
      </p:sp>
      <p:sp>
        <p:nvSpPr>
          <p:cNvPr id="6" name="span"/>
          <p:cNvSpPr/>
          <p:nvPr/>
        </p:nvSpPr>
        <p:spPr>
          <a:xfrm>
            <a:off x="487680" y="1898999"/>
            <a:ext cx="275539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 more manual memoization</a:t>
            </a:r>
            <a:endParaRPr lang="en-US" sz="1555" dirty="0"/>
          </a:p>
        </p:txBody>
      </p:sp>
      <p:sp>
        <p:nvSpPr>
          <p:cNvPr id="7" name="span"/>
          <p:cNvSpPr/>
          <p:nvPr/>
        </p:nvSpPr>
        <p:spPr>
          <a:xfrm>
            <a:off x="487680" y="2912745"/>
            <a:ext cx="313944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React Compiler is not magic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487680" y="3240119"/>
            <a:ext cx="23225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Follow the Rules of React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487680" y="4253865"/>
            <a:ext cx="311505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React Compiler is just a tool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487680" y="4581239"/>
            <a:ext cx="324916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‼️ Test, measure, verify the output ‼️</a:t>
            </a:r>
            <a:endParaRPr lang="en-US" sz="1555" dirty="0"/>
          </a:p>
        </p:txBody>
      </p:sp>
      <p:pic>
        <p:nvPicPr>
          <p:cNvPr id="11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299313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Conclusion 2/2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178003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React Compiler </a:t>
            </a:r>
            <a:endParaRPr lang="en-US" sz="1814" dirty="0"/>
          </a:p>
        </p:txBody>
      </p:sp>
      <p:sp>
        <p:nvSpPr>
          <p:cNvPr id="6" name="span"/>
          <p:cNvSpPr/>
          <p:nvPr/>
        </p:nvSpPr>
        <p:spPr>
          <a:xfrm>
            <a:off x="3304032" y="1571625"/>
            <a:ext cx="90220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is HERE</a:t>
            </a:r>
            <a:endParaRPr lang="en-US" sz="1814" dirty="0"/>
          </a:p>
        </p:txBody>
      </p:sp>
      <p:sp>
        <p:nvSpPr>
          <p:cNvPr id="7" name="s"/>
          <p:cNvSpPr/>
          <p:nvPr/>
        </p:nvSpPr>
        <p:spPr>
          <a:xfrm>
            <a:off x="2267712" y="1571625"/>
            <a:ext cx="10363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strike="sngStrike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still in RC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487680" y="1898999"/>
            <a:ext cx="9509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It's stable </a:t>
            </a:r>
            <a:endParaRPr lang="en-US" sz="1555" dirty="0"/>
          </a:p>
        </p:txBody>
      </p:sp>
      <p:sp>
        <p:nvSpPr>
          <p:cNvPr id="9" name="s"/>
          <p:cNvSpPr/>
          <p:nvPr/>
        </p:nvSpPr>
        <p:spPr>
          <a:xfrm>
            <a:off x="1438656" y="1898999"/>
            <a:ext cx="136550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strike="sngStrike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but not perfect</a:t>
            </a:r>
            <a:endParaRPr lang="en-US" sz="1555" dirty="0"/>
          </a:p>
        </p:txBody>
      </p:sp>
      <p:sp>
        <p:nvSpPr>
          <p:cNvPr id="10" name="span"/>
          <p:cNvSpPr/>
          <p:nvPr/>
        </p:nvSpPr>
        <p:spPr>
          <a:xfrm>
            <a:off x="487680" y="2912745"/>
            <a:ext cx="135331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Give it a try!</a:t>
            </a:r>
            <a:endParaRPr lang="en-US" sz="1814" dirty="0"/>
          </a:p>
        </p:txBody>
      </p:sp>
      <p:sp>
        <p:nvSpPr>
          <p:cNvPr id="11" name="span"/>
          <p:cNvSpPr/>
          <p:nvPr/>
        </p:nvSpPr>
        <p:spPr>
          <a:xfrm>
            <a:off x="487680" y="3240119"/>
            <a:ext cx="263956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Start using it in your projects</a:t>
            </a:r>
            <a:endParaRPr lang="en-US" sz="1555" dirty="0"/>
          </a:p>
        </p:txBody>
      </p:sp>
      <p:pic>
        <p:nvPicPr>
          <p:cNvPr id="12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3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alf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139440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Let's be precise</a:t>
            </a:r>
            <a:endParaRPr lang="en-US" sz="3240" dirty="0"/>
          </a:p>
        </p:txBody>
      </p:sp>
      <p:pic>
        <p:nvPicPr>
          <p:cNvPr id="5" name="div.theme@half__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1571625"/>
            <a:ext cx="48768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This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1042416" y="1571625"/>
            <a:ext cx="18288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1292352" y="1571625"/>
            <a:ext cx="34747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my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1706880" y="1571625"/>
            <a:ext cx="84124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opinion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2615184" y="1571625"/>
            <a:ext cx="64617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about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3328416" y="1571625"/>
            <a:ext cx="64008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React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4035552" y="1571625"/>
            <a:ext cx="102412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Compiler</a:t>
            </a:r>
            <a:endParaRPr lang="en-US" sz="1944" dirty="0"/>
          </a:p>
        </p:txBody>
      </p:sp>
      <p:pic>
        <p:nvPicPr>
          <p:cNvPr id="13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4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1036320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Links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172516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React Compiler</a:t>
            </a:r>
            <a:endParaRPr lang="en-US" sz="1814" dirty="0"/>
          </a:p>
        </p:txBody>
      </p:sp>
      <p:sp>
        <p:nvSpPr>
          <p:cNvPr id="6" name="a">
            <a:hlinkClick r:id="rId1" tooltip=""/>
          </p:cNvPr>
          <p:cNvSpPr/>
          <p:nvPr/>
        </p:nvSpPr>
        <p:spPr>
          <a:xfrm>
            <a:off x="487680" y="1862423"/>
            <a:ext cx="376732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https://react.dev/learn/react-compiler/</a:t>
            </a:r>
            <a:endParaRPr lang="en-US" sz="1555" dirty="0"/>
          </a:p>
        </p:txBody>
      </p:sp>
      <p:sp>
        <p:nvSpPr>
          <p:cNvPr id="7" name="span"/>
          <p:cNvSpPr/>
          <p:nvPr/>
        </p:nvSpPr>
        <p:spPr>
          <a:xfrm>
            <a:off x="487680" y="2912745"/>
            <a:ext cx="555955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 tried React Compiler today, and guess what... 😉</a:t>
            </a:r>
            <a:endParaRPr lang="en-US" sz="1814" dirty="0"/>
          </a:p>
        </p:txBody>
      </p:sp>
      <p:sp>
        <p:nvSpPr>
          <p:cNvPr id="8" name="a">
            <a:hlinkClick r:id="rId2" tooltip=""/>
          </p:cNvPr>
          <p:cNvSpPr/>
          <p:nvPr/>
        </p:nvSpPr>
        <p:spPr>
          <a:xfrm>
            <a:off x="487680" y="3203543"/>
            <a:ext cx="593140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https://www.developerway.com/posts/i-tried-react-compiler</a:t>
            </a:r>
            <a:endParaRPr lang="en-US" sz="1555" dirty="0"/>
          </a:p>
        </p:txBody>
      </p:sp>
      <p:pic>
        <p:nvPicPr>
          <p:cNvPr id="9" name="svg.freya@svg.theme@logo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0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205435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Videos 1/2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690676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React Compiler Explained in 3 Minutes (Goodbye, re-renders)</a:t>
            </a:r>
            <a:endParaRPr lang="en-US" sz="1814" dirty="0"/>
          </a:p>
        </p:txBody>
      </p:sp>
      <p:sp>
        <p:nvSpPr>
          <p:cNvPr id="6" name="a">
            <a:hlinkClick r:id="rId1" tooltip=""/>
          </p:cNvPr>
          <p:cNvSpPr/>
          <p:nvPr/>
        </p:nvSpPr>
        <p:spPr>
          <a:xfrm>
            <a:off x="487680" y="1862423"/>
            <a:ext cx="493776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https://www.youtube.com/watch?v=40osg7LoShc</a:t>
            </a:r>
            <a:endParaRPr lang="en-US" sz="1555" dirty="0"/>
          </a:p>
        </p:txBody>
      </p:sp>
      <p:sp>
        <p:nvSpPr>
          <p:cNvPr id="7" name="span"/>
          <p:cNvSpPr/>
          <p:nvPr/>
        </p:nvSpPr>
        <p:spPr>
          <a:xfrm>
            <a:off x="487680" y="2912745"/>
            <a:ext cx="277977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React Compiler Internals</a:t>
            </a:r>
            <a:endParaRPr lang="en-US" sz="1814" dirty="0"/>
          </a:p>
        </p:txBody>
      </p:sp>
      <p:sp>
        <p:nvSpPr>
          <p:cNvPr id="8" name="a">
            <a:hlinkClick r:id="rId2" tooltip=""/>
          </p:cNvPr>
          <p:cNvSpPr/>
          <p:nvPr/>
        </p:nvSpPr>
        <p:spPr>
          <a:xfrm>
            <a:off x="487680" y="3203543"/>
            <a:ext cx="512064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https://www.youtube.com/watch?v=Pw8w2O5Y0no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487680" y="4253865"/>
            <a:ext cx="279196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Ready for everyday use?</a:t>
            </a:r>
            <a:endParaRPr lang="en-US" sz="1814" dirty="0"/>
          </a:p>
        </p:txBody>
      </p:sp>
      <p:sp>
        <p:nvSpPr>
          <p:cNvPr id="10" name="a">
            <a:hlinkClick r:id="rId3" tooltip=""/>
          </p:cNvPr>
          <p:cNvSpPr/>
          <p:nvPr/>
        </p:nvSpPr>
        <p:spPr>
          <a:xfrm>
            <a:off x="487680" y="4544663"/>
            <a:ext cx="501700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https://www.youtube.com/watch?v=guKq_qumTV8</a:t>
            </a:r>
            <a:endParaRPr lang="en-US" sz="1555" dirty="0"/>
          </a:p>
        </p:txBody>
      </p:sp>
      <p:pic>
        <p:nvPicPr>
          <p:cNvPr id="11" name="svg.freya@svg.theme@logo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213969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Videos 2/2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421843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Problem With the React Compiler</a:t>
            </a:r>
            <a:endParaRPr lang="en-US" sz="1814" dirty="0"/>
          </a:p>
        </p:txBody>
      </p:sp>
      <p:sp>
        <p:nvSpPr>
          <p:cNvPr id="6" name="a">
            <a:hlinkClick r:id="rId1" tooltip=""/>
          </p:cNvPr>
          <p:cNvSpPr/>
          <p:nvPr/>
        </p:nvSpPr>
        <p:spPr>
          <a:xfrm>
            <a:off x="487680" y="1862423"/>
            <a:ext cx="491947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https://www.youtube.com/watch?v=14MZJtGAiVs</a:t>
            </a:r>
            <a:endParaRPr lang="en-US" sz="1555" dirty="0"/>
          </a:p>
        </p:txBody>
      </p:sp>
      <p:sp>
        <p:nvSpPr>
          <p:cNvPr id="7" name="span"/>
          <p:cNvSpPr/>
          <p:nvPr/>
        </p:nvSpPr>
        <p:spPr>
          <a:xfrm>
            <a:off x="487680" y="2912745"/>
            <a:ext cx="362102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They made React great again? 🎡</a:t>
            </a:r>
            <a:endParaRPr lang="en-US" sz="1814" dirty="0"/>
          </a:p>
        </p:txBody>
      </p:sp>
      <p:sp>
        <p:nvSpPr>
          <p:cNvPr id="8" name="a">
            <a:hlinkClick r:id="rId2" tooltip=""/>
          </p:cNvPr>
          <p:cNvSpPr/>
          <p:nvPr/>
        </p:nvSpPr>
        <p:spPr>
          <a:xfrm>
            <a:off x="487680" y="3203543"/>
            <a:ext cx="490728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https://www.youtube.com/watch?v=4k6Xgjqkad4</a:t>
            </a:r>
            <a:endParaRPr lang="en-US" sz="1555" dirty="0"/>
          </a:p>
        </p:txBody>
      </p:sp>
      <p:pic>
        <p:nvPicPr>
          <p:cNvPr id="9" name="svg.freya@svg.theme@logo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0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end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e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end__title"/>
          <p:cNvSpPr/>
          <p:nvPr/>
        </p:nvSpPr>
        <p:spPr>
          <a:xfrm>
            <a:off x="487680" y="4431030"/>
            <a:ext cx="3864864" cy="1157859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end__title"/>
          <p:cNvSpPr/>
          <p:nvPr/>
        </p:nvSpPr>
        <p:spPr>
          <a:xfrm>
            <a:off x="487680" y="5466969"/>
            <a:ext cx="3864864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h1.theme@callout.theme@end__title"/>
          <p:cNvSpPr/>
          <p:nvPr/>
        </p:nvSpPr>
        <p:spPr>
          <a:xfrm>
            <a:off x="865632" y="4595622"/>
            <a:ext cx="310896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Thank you!</a:t>
            </a:r>
            <a:endParaRPr lang="en-US" sz="4536" dirty="0"/>
          </a:p>
        </p:txBody>
      </p:sp>
      <p:sp>
        <p:nvSpPr>
          <p:cNvPr id="8" name="footer.theme@end__footer"/>
          <p:cNvSpPr/>
          <p:nvPr/>
        </p:nvSpPr>
        <p:spPr>
          <a:xfrm>
            <a:off x="0" y="6076569"/>
            <a:ext cx="12192000" cy="750951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9" name="strong.theme@end__social.theme@end__social--highlight.theme@end__social__author"/>
          <p:cNvSpPr/>
          <p:nvPr/>
        </p:nvSpPr>
        <p:spPr>
          <a:xfrm>
            <a:off x="487680" y="6161913"/>
            <a:ext cx="14874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Luca Del Puppo</a:t>
            </a:r>
            <a:endParaRPr lang="en-US" sz="1555" dirty="0"/>
          </a:p>
        </p:txBody>
      </p:sp>
      <p:sp>
        <p:nvSpPr>
          <p:cNvPr id="10" name="a.theme@end__social.theme@end__social__twitter">
            <a:hlinkClick r:id="rId2" tooltip=""/>
          </p:cNvPr>
          <p:cNvSpPr/>
          <p:nvPr/>
        </p:nvSpPr>
        <p:spPr>
          <a:xfrm>
            <a:off x="2340864" y="6161913"/>
            <a:ext cx="10302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@puppo92</a:t>
            </a:r>
            <a:endParaRPr lang="en-US" sz="1555" dirty="0"/>
          </a:p>
        </p:txBody>
      </p:sp>
      <p:sp>
        <p:nvSpPr>
          <p:cNvPr id="11" name="span.theme@end__social.theme@end__social--highlight.theme@end__social__description"/>
          <p:cNvSpPr/>
          <p:nvPr/>
        </p:nvSpPr>
        <p:spPr>
          <a:xfrm>
            <a:off x="487680" y="6494717"/>
            <a:ext cx="10180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Nearform_</a:t>
            </a:r>
            <a:endParaRPr lang="en-US" sz="1555" dirty="0"/>
          </a:p>
        </p:txBody>
      </p:sp>
      <p:sp>
        <p:nvSpPr>
          <p:cNvPr id="12" name="a.theme@end__social.theme@end__social__email">
            <a:hlinkClick r:id="rId3" tooltip=""/>
          </p:cNvPr>
          <p:cNvSpPr/>
          <p:nvPr/>
        </p:nvSpPr>
        <p:spPr>
          <a:xfrm>
            <a:off x="2340864" y="6494717"/>
            <a:ext cx="181660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luca@delpuppo.net</a:t>
            </a:r>
            <a:endParaRPr lang="en-US" sz="1555" dirty="0"/>
          </a:p>
        </p:txBody>
      </p:sp>
      <p:sp>
        <p:nvSpPr>
          <p:cNvPr id="13" name="svg.freya@svg.theme@end__logo"/>
          <p:cNvSpPr/>
          <p:nvPr/>
        </p:nvSpPr>
        <p:spPr>
          <a:xfrm>
            <a:off x="9497568" y="6137529"/>
            <a:ext cx="12192" cy="629031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pic>
        <p:nvPicPr>
          <p:cNvPr id="14" name="svg.freya@svg.theme@end__logo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7440" y="6137529"/>
            <a:ext cx="1706880" cy="629031"/>
          </a:xfrm>
          <a:prstGeom prst="rect">
            <a:avLst/>
          </a:prstGeom>
        </p:spPr>
      </p:pic>
      <p:sp>
        <p:nvSpPr>
          <p:cNvPr id="1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248107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GitHub Repo</a:t>
            </a:r>
            <a:endParaRPr lang="en-US" sz="3240" dirty="0"/>
          </a:p>
        </p:txBody>
      </p:sp>
      <p:pic>
        <p:nvPicPr>
          <p:cNvPr id="5" name="svg.code.theme@item__qr.theme@item__qr--horizontal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86400" y="2900363"/>
            <a:ext cx="1219200" cy="12192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974336" y="4393883"/>
            <a:ext cx="22433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React Compiler Talk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4648200" y="4721257"/>
            <a:ext cx="289560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Explore the code and examples</a:t>
            </a:r>
            <a:endParaRPr lang="en-US" sz="1555" dirty="0"/>
          </a:p>
        </p:txBody>
      </p:sp>
      <p:pic>
        <p:nvPicPr>
          <p:cNvPr id="8" name="svg.freya@svg.theme@logo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ello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h1.theme@hello__title"/>
          <p:cNvSpPr/>
          <p:nvPr/>
        </p:nvSpPr>
        <p:spPr>
          <a:xfrm>
            <a:off x="487680" y="518160"/>
            <a:ext cx="290169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Bye Bye 👋, I'm </a:t>
            </a:r>
            <a:endParaRPr lang="en-US" sz="3240" dirty="0"/>
          </a:p>
        </p:txBody>
      </p:sp>
      <p:sp>
        <p:nvSpPr>
          <p:cNvPr id="5" name="h1.theme@hello__title"/>
          <p:cNvSpPr/>
          <p:nvPr/>
        </p:nvSpPr>
        <p:spPr>
          <a:xfrm>
            <a:off x="4376928" y="518160"/>
            <a:ext cx="11582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</a:t>
            </a:r>
            <a:endParaRPr lang="en-US" sz="3240" dirty="0"/>
          </a:p>
        </p:txBody>
      </p:sp>
      <p:sp>
        <p:nvSpPr>
          <p:cNvPr id="6" name="span.theme@hello__title__name"/>
          <p:cNvSpPr/>
          <p:nvPr/>
        </p:nvSpPr>
        <p:spPr>
          <a:xfrm>
            <a:off x="3389376" y="518160"/>
            <a:ext cx="98755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Luca</a:t>
            </a:r>
            <a:endParaRPr lang="en-US" sz="3240" dirty="0"/>
          </a:p>
        </p:txBody>
      </p:sp>
      <p:pic>
        <p:nvPicPr>
          <p:cNvPr id="7" name="img.freya@image.theme@hello__hobbies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2096" y="0"/>
            <a:ext cx="6089904" cy="6827520"/>
          </a:xfrm>
          <a:prstGeom prst="rect">
            <a:avLst/>
          </a:prstGeom>
        </p:spPr>
      </p:pic>
      <p:pic>
        <p:nvPicPr>
          <p:cNvPr id="8" name="img.freya@image.theme@hello__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739265"/>
            <a:ext cx="1828800" cy="1828800"/>
          </a:xfrm>
          <a:prstGeom prst="rect">
            <a:avLst/>
          </a:prstGeom>
        </p:spPr>
      </p:pic>
      <p:sp>
        <p:nvSpPr>
          <p:cNvPr id="9" name="a.theme@hello__role__company">
            <a:hlinkClick r:id="rId3" tooltip=""/>
          </p:cNvPr>
          <p:cNvSpPr/>
          <p:nvPr/>
        </p:nvSpPr>
        <p:spPr>
          <a:xfrm>
            <a:off x="1578864" y="3748469"/>
            <a:ext cx="10363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Nearform_</a:t>
            </a:r>
            <a:endParaRPr lang="en-US" sz="1555" dirty="0"/>
          </a:p>
        </p:txBody>
      </p:sp>
      <p:sp>
        <p:nvSpPr>
          <p:cNvPr id="10" name="span.theme@hello__role__description"/>
          <p:cNvSpPr/>
          <p:nvPr/>
        </p:nvSpPr>
        <p:spPr>
          <a:xfrm>
            <a:off x="2798064" y="3748469"/>
            <a:ext cx="17129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Native Engineer</a:t>
            </a:r>
            <a:endParaRPr lang="en-US" sz="1555" dirty="0"/>
          </a:p>
        </p:txBody>
      </p:sp>
      <p:sp>
        <p:nvSpPr>
          <p:cNvPr id="11" name="a.theme@hello__role__company">
            <a:hlinkClick r:id="rId4" tooltip=""/>
          </p:cNvPr>
          <p:cNvSpPr/>
          <p:nvPr/>
        </p:nvSpPr>
        <p:spPr>
          <a:xfrm>
            <a:off x="2145792" y="4103942"/>
            <a:ext cx="4084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GDE</a:t>
            </a:r>
            <a:endParaRPr lang="en-US" sz="1555" dirty="0"/>
          </a:p>
        </p:txBody>
      </p:sp>
      <p:sp>
        <p:nvSpPr>
          <p:cNvPr id="12" name="span.theme@hello__role__description"/>
          <p:cNvSpPr/>
          <p:nvPr/>
        </p:nvSpPr>
        <p:spPr>
          <a:xfrm>
            <a:off x="2798064" y="4103942"/>
            <a:ext cx="171907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 Technologies</a:t>
            </a:r>
            <a:endParaRPr lang="en-US" sz="1555" dirty="0"/>
          </a:p>
        </p:txBody>
      </p:sp>
      <p:pic>
        <p:nvPicPr>
          <p:cNvPr id="13" name="svg.code.theme@item__qr.theme@item__qr--horizontal.theme@hello__social__qr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16736" y="5354765"/>
            <a:ext cx="609600" cy="609600"/>
          </a:xfrm>
          <a:prstGeom prst="rect">
            <a:avLst/>
          </a:prstGeom>
        </p:spPr>
      </p:pic>
      <p:sp>
        <p:nvSpPr>
          <p:cNvPr id="14" name="span">
            <a:hlinkClick r:id="rId7" tooltip=""/>
          </p:cNvPr>
          <p:cNvSpPr/>
          <p:nvPr/>
        </p:nvSpPr>
        <p:spPr>
          <a:xfrm>
            <a:off x="1146048" y="6183821"/>
            <a:ext cx="95097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delpuppo.net</a:t>
            </a:r>
            <a:endParaRPr lang="en-US" sz="1037" dirty="0"/>
          </a:p>
        </p:txBody>
      </p:sp>
      <p:pic>
        <p:nvPicPr>
          <p:cNvPr id="15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67712" y="5354765"/>
            <a:ext cx="609600" cy="609600"/>
          </a:xfrm>
          <a:prstGeom prst="rect">
            <a:avLst/>
          </a:prstGeom>
        </p:spPr>
      </p:pic>
      <p:sp>
        <p:nvSpPr>
          <p:cNvPr id="16" name="span">
            <a:hlinkClick r:id="rId10" tooltip=""/>
          </p:cNvPr>
          <p:cNvSpPr/>
          <p:nvPr/>
        </p:nvSpPr>
        <p:spPr>
          <a:xfrm>
            <a:off x="2374392" y="6183821"/>
            <a:ext cx="396240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</a:t>
            </a:r>
            <a:endParaRPr lang="en-US" sz="1037" dirty="0"/>
          </a:p>
        </p:txBody>
      </p:sp>
      <p:pic>
        <p:nvPicPr>
          <p:cNvPr id="17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18688" y="5354765"/>
            <a:ext cx="609600" cy="609600"/>
          </a:xfrm>
          <a:prstGeom prst="rect">
            <a:avLst/>
          </a:prstGeom>
        </p:spPr>
      </p:pic>
      <p:sp>
        <p:nvSpPr>
          <p:cNvPr id="18" name="span">
            <a:hlinkClick r:id="rId13" tooltip=""/>
          </p:cNvPr>
          <p:cNvSpPr/>
          <p:nvPr/>
        </p:nvSpPr>
        <p:spPr>
          <a:xfrm>
            <a:off x="3246120" y="6183821"/>
            <a:ext cx="55473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puppo92</a:t>
            </a:r>
            <a:endParaRPr lang="en-US" sz="1037" dirty="0"/>
          </a:p>
        </p:txBody>
      </p:sp>
      <p:pic>
        <p:nvPicPr>
          <p:cNvPr id="19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69664" y="5354765"/>
            <a:ext cx="609600" cy="609600"/>
          </a:xfrm>
          <a:prstGeom prst="rect">
            <a:avLst/>
          </a:prstGeom>
        </p:spPr>
      </p:pic>
      <p:sp>
        <p:nvSpPr>
          <p:cNvPr id="20" name="span">
            <a:hlinkClick r:id="rId16" tooltip=""/>
          </p:cNvPr>
          <p:cNvSpPr/>
          <p:nvPr/>
        </p:nvSpPr>
        <p:spPr>
          <a:xfrm>
            <a:off x="3998976" y="6183821"/>
            <a:ext cx="95097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lucadelpuppo</a:t>
            </a:r>
            <a:endParaRPr lang="en-US" sz="1037" dirty="0"/>
          </a:p>
        </p:txBody>
      </p:sp>
      <p:pic>
        <p:nvPicPr>
          <p:cNvPr id="21" name="svg.freya@svg.theme@logo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2542032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Questions</a:t>
            </a:r>
            <a:endParaRPr lang="en-US" sz="4277" dirty="0"/>
          </a:p>
        </p:txBody>
      </p:sp>
      <p:pic>
        <p:nvPicPr>
          <p:cNvPr id="5" name="div.theme@separator__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6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7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cove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pic>
        <p:nvPicPr>
          <p:cNvPr id="4" name="img.freya@image.theme@cover__backgrou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pic>
        <p:nvPicPr>
          <p:cNvPr id="5" name="svg.freya@svg.theme@cover__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487680"/>
            <a:ext cx="2438400" cy="487871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2632424"/>
            <a:ext cx="655320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React Compiler how can</a:t>
            </a:r>
            <a:endParaRPr lang="en-US" sz="4536" dirty="0"/>
          </a:p>
        </p:txBody>
      </p:sp>
      <p:sp>
        <p:nvSpPr>
          <p:cNvPr id="7" name="span"/>
          <p:cNvSpPr/>
          <p:nvPr/>
        </p:nvSpPr>
        <p:spPr>
          <a:xfrm>
            <a:off x="487680" y="3424523"/>
            <a:ext cx="3767328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you help me? </a:t>
            </a:r>
            <a:endParaRPr lang="en-US" sz="4536" dirty="0"/>
          </a:p>
        </p:txBody>
      </p:sp>
      <p:sp>
        <p:nvSpPr>
          <p:cNvPr id="8" name="span"/>
          <p:cNvSpPr/>
          <p:nvPr/>
        </p:nvSpPr>
        <p:spPr>
          <a:xfrm>
            <a:off x="487680" y="4381214"/>
            <a:ext cx="1981200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Luca Del Puppo</a:t>
            </a:r>
            <a:endParaRPr lang="en-US" sz="2074" dirty="0"/>
          </a:p>
        </p:txBody>
      </p:sp>
      <p:sp>
        <p:nvSpPr>
          <p:cNvPr id="9" name="span"/>
          <p:cNvSpPr/>
          <p:nvPr/>
        </p:nvSpPr>
        <p:spPr>
          <a:xfrm>
            <a:off x="2633472" y="4381214"/>
            <a:ext cx="1292352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Nearform_</a:t>
            </a:r>
            <a:endParaRPr lang="en-US" sz="2074" dirty="0"/>
          </a:p>
        </p:txBody>
      </p:sp>
      <p:sp>
        <p:nvSpPr>
          <p:cNvPr id="10" name="svg.code.theme@cover__qrs__qr__code"/>
          <p:cNvSpPr/>
          <p:nvPr/>
        </p:nvSpPr>
        <p:spPr>
          <a:xfrm>
            <a:off x="658368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vg.code.theme@cover__qrs__qr__code"/>
          <p:cNvSpPr/>
          <p:nvPr/>
        </p:nvSpPr>
        <p:spPr>
          <a:xfrm>
            <a:off x="853440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vg.code.theme@cover__qrs__qr__code"/>
          <p:cNvSpPr/>
          <p:nvPr/>
        </p:nvSpPr>
        <p:spPr>
          <a:xfrm>
            <a:off x="1048512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3" name="svg.code.theme@cover__qrs__qr__code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4640" y="548640"/>
            <a:ext cx="1097280" cy="1097280"/>
          </a:xfrm>
          <a:prstGeom prst="rect">
            <a:avLst/>
          </a:prstGeom>
        </p:spPr>
      </p:pic>
      <p:pic>
        <p:nvPicPr>
          <p:cNvPr id="14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59168" y="963168"/>
            <a:ext cx="268224" cy="268224"/>
          </a:xfrm>
          <a:prstGeom prst="rect">
            <a:avLst/>
          </a:prstGeom>
        </p:spPr>
      </p:pic>
      <p:sp>
        <p:nvSpPr>
          <p:cNvPr id="15" name="a.theme@cover__qrs__qr__label">
            <a:hlinkClick r:id="rId8" tooltip=""/>
          </p:cNvPr>
          <p:cNvSpPr/>
          <p:nvPr/>
        </p:nvSpPr>
        <p:spPr>
          <a:xfrm>
            <a:off x="6748272" y="1810512"/>
            <a:ext cx="89001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View online</a:t>
            </a:r>
            <a:endParaRPr lang="en-US" sz="1296" dirty="0"/>
          </a:p>
        </p:txBody>
      </p:sp>
      <p:pic>
        <p:nvPicPr>
          <p:cNvPr id="16" name="svg.code.theme@cover__qrs__qr__code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95360" y="548640"/>
            <a:ext cx="1097280" cy="1097280"/>
          </a:xfrm>
          <a:prstGeom prst="rect">
            <a:avLst/>
          </a:prstGeom>
        </p:spPr>
      </p:pic>
      <p:pic>
        <p:nvPicPr>
          <p:cNvPr id="17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09888" y="978027"/>
            <a:ext cx="268224" cy="238411"/>
          </a:xfrm>
          <a:prstGeom prst="rect">
            <a:avLst/>
          </a:prstGeom>
        </p:spPr>
      </p:pic>
      <p:sp>
        <p:nvSpPr>
          <p:cNvPr id="18" name="a.theme@cover__qrs__qr__label">
            <a:hlinkClick r:id="rId13" tooltip=""/>
          </p:cNvPr>
          <p:cNvSpPr/>
          <p:nvPr/>
        </p:nvSpPr>
        <p:spPr>
          <a:xfrm>
            <a:off x="8577072" y="1810512"/>
            <a:ext cx="113385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PDF</a:t>
            </a:r>
            <a:endParaRPr lang="en-US" sz="1296" dirty="0"/>
          </a:p>
        </p:txBody>
      </p:sp>
      <p:pic>
        <p:nvPicPr>
          <p:cNvPr id="19" name="svg.code.theme@cover__qrs__qr__code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546080" y="548640"/>
            <a:ext cx="1097280" cy="1097280"/>
          </a:xfrm>
          <a:prstGeom prst="rect">
            <a:avLst/>
          </a:prstGeom>
        </p:spPr>
      </p:pic>
      <p:pic>
        <p:nvPicPr>
          <p:cNvPr id="20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960608" y="918496"/>
            <a:ext cx="268224" cy="357569"/>
          </a:xfrm>
          <a:prstGeom prst="rect">
            <a:avLst/>
          </a:prstGeom>
        </p:spPr>
      </p:pic>
      <p:sp>
        <p:nvSpPr>
          <p:cNvPr id="21" name="a.theme@cover__qrs__qr__label">
            <a:hlinkClick r:id="rId18" tooltip=""/>
          </p:cNvPr>
          <p:cNvSpPr/>
          <p:nvPr/>
        </p:nvSpPr>
        <p:spPr>
          <a:xfrm>
            <a:off x="10485120" y="1810512"/>
            <a:ext cx="1237488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PPTX</a:t>
            </a:r>
            <a:endParaRPr lang="en-US" sz="1296" dirty="0"/>
          </a:p>
        </p:txBody>
      </p:sp>
      <p:pic>
        <p:nvPicPr>
          <p:cNvPr id="22" name="svg.freya@svg.theme@logo" descr="preencoded.png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3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Inter Light</vt:lpstr>
      <vt:lpstr>Inter Medium</vt:lpstr>
      <vt:lpstr>Inter</vt:lpstr>
      <vt:lpstr>Inter ExtraBold</vt:lpstr>
      <vt:lpstr>Fira Code</vt:lpstr>
      <vt:lpstr>Inter SemiBold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React Compiler, how can you help me?</dc:title>
  <dc:subject>In this talk, we will explore the capabilities of the React Compiler and how it can enhance our development workflow.
</dc:subject>
  <dc:creator>Luca Del Puppo</dc:creator>
  <cp:lastModifiedBy>Luca Del Puppo</cp:lastModifiedBy>
  <cp:revision>1</cp:revision>
  <dcterms:created xsi:type="dcterms:W3CDTF">2026-11-02T19:31:09Z</dcterms:created>
  <dcterms:modified xsi:type="dcterms:W3CDTF">2026-11-02T19:31:09Z</dcterms:modified>
</cp:coreProperties>
</file>