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27520"/>
  <p:notesSz cx="6827520" cy="12192000"/>
  <p:embeddedFontLst>
    <p:embeddedFont>
      <p:font typeface="Inter Light" panose="02000503000000020004" charset="1"/>
      <p:regular r:id="rId31"/>
    </p:embeddedFont>
    <p:embeddedFont>
      <p:font typeface="Inter Medium" panose="02000503000000020004" charset="1"/>
      <p:regular r:id="rId32"/>
    </p:embeddedFont>
    <p:embeddedFont>
      <p:font typeface="Inter" panose="02000503000000020004" charset="1"/>
      <p:regular r:id="rId33"/>
      <p:bold r:id="rId36"/>
    </p:embeddedFont>
    <p:embeddedFont>
      <p:font typeface="Inter ExtraBold" panose="02000503000000020004" charset="1"/>
      <p:regular r:id="rId34"/>
    </p:embeddedFont>
    <p:embeddedFont>
      <p:font typeface="Fira Code" panose="020b0809050000020004" charset="1"/>
      <p:regular r:id="rId37"/>
      <p:bold r:id="rId35"/>
    </p:embeddedFont>
    <p:embeddedFont>
      <p:font typeface="Inter SemiBold" panose="02000503000000020004" charset="1"/>
      <p:regular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openxmlformats.org/officeDocument/2006/relationships/font" Target="fonts/font1.fntdata"/><Relationship Id="rId32" Type="http://schemas.openxmlformats.org/officeDocument/2006/relationships/font" Target="fonts/font2.fntdata"/><Relationship Id="rId33" Type="http://schemas.openxmlformats.org/officeDocument/2006/relationships/font" Target="fonts/font3.fntdata"/><Relationship Id="rId34" Type="http://schemas.openxmlformats.org/officeDocument/2006/relationships/font" Target="fonts/font4.fntdata"/><Relationship Id="rId35" Type="http://schemas.openxmlformats.org/officeDocument/2006/relationships/font" Target="fonts/font5.fntdata"/><Relationship Id="rId36" Type="http://schemas.openxmlformats.org/officeDocument/2006/relationships/font" Target="fonts/font6.fntdata"/><Relationship Id="rId37" Type="http://schemas.openxmlformats.org/officeDocument/2006/relationships/font" Target="fonts/font7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dont-trust-your-types" TargetMode="External"/><Relationship Id="rId13" Type="http://schemas.openxmlformats.org/officeDocument/2006/relationships/hyperlink" Target="https://talks.delpuppo.net/pdfs/dont-trust-your-types.pdf" TargetMode="External"/><Relationship Id="rId18" Type="http://schemas.openxmlformats.org/officeDocument/2006/relationships/hyperlink" Target="https://talks.delpuppo.net/pptx/dont-trust-your-types.pptx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9" Type="http://schemas.openxmlformats.org/officeDocument/2006/relationships/image" Target="../media/image-1-8.png"/><Relationship Id="rId10" Type="http://schemas.openxmlformats.org/officeDocument/2006/relationships/image" Target="../media/image-1-9.svg"/><Relationship Id="rId11" Type="http://schemas.openxmlformats.org/officeDocument/2006/relationships/image" Target="../media/image-1-10.png"/><Relationship Id="rId12" Type="http://schemas.openxmlformats.org/officeDocument/2006/relationships/image" Target="../media/image-1-11.svg"/><Relationship Id="rId14" Type="http://schemas.openxmlformats.org/officeDocument/2006/relationships/image" Target="../media/image-1-12.png"/><Relationship Id="rId15" Type="http://schemas.openxmlformats.org/officeDocument/2006/relationships/image" Target="../media/image-1-13.svg"/><Relationship Id="rId16" Type="http://schemas.openxmlformats.org/officeDocument/2006/relationships/image" Target="../media/image-1-14.png"/><Relationship Id="rId17" Type="http://schemas.openxmlformats.org/officeDocument/2006/relationships/image" Target="../media/image-1-15.svg"/><Relationship Id="rId19" Type="http://schemas.openxmlformats.org/officeDocument/2006/relationships/image" Target="../media/image-1-16.png"/><Relationship Id="rId20" Type="http://schemas.openxmlformats.org/officeDocument/2006/relationships/image" Target="../media/image-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image" Target="../media/image-2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arform.com/careers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svg"/><Relationship Id="rId6" Type="http://schemas.openxmlformats.org/officeDocument/2006/relationships/image" Target="../media/image-3-5.png"/><Relationship Id="rId7" Type="http://schemas.openxmlformats.org/officeDocument/2006/relationships/image" Target="../media/image-3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image" Target="../media/image-17-7.png"/><Relationship Id="rId8" Type="http://schemas.openxmlformats.org/officeDocument/2006/relationships/image" Target="../media/image-17-8.svg"/><Relationship Id="rId9" Type="http://schemas.openxmlformats.org/officeDocument/2006/relationships/image" Target="../media/image-17-9.png"/><Relationship Id="rId10" Type="http://schemas.openxmlformats.org/officeDocument/2006/relationships/image" Target="../media/image-17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styche.org/" TargetMode="External"/><Relationship Id="rId6" Type="http://schemas.openxmlformats.org/officeDocument/2006/relationships/hyperlink" Target="https://fastify.dev/docs/latest/Reference/TypeScript/" TargetMode="External"/><Relationship Id="rId9" Type="http://schemas.openxmlformats.org/officeDocument/2006/relationships/hyperlink" Target="https://github.com/Puppo/dont-trust-your-types" TargetMode="External"/><Relationship Id="rId1" Type="http://schemas.openxmlformats.org/officeDocument/2006/relationships/image" Target="../media/image-21-1.png"/><Relationship Id="rId2" Type="http://schemas.openxmlformats.org/officeDocument/2006/relationships/image" Target="../media/image-21-2.svg"/><Relationship Id="rId4" Type="http://schemas.openxmlformats.org/officeDocument/2006/relationships/image" Target="../media/image-21-3.png"/><Relationship Id="rId5" Type="http://schemas.openxmlformats.org/officeDocument/2006/relationships/image" Target="../media/image-21-4.svg"/><Relationship Id="rId7" Type="http://schemas.openxmlformats.org/officeDocument/2006/relationships/image" Target="../media/image-21-5.png"/><Relationship Id="rId8" Type="http://schemas.openxmlformats.org/officeDocument/2006/relationships/image" Target="../media/image-21-6.svg"/><Relationship Id="rId10" Type="http://schemas.openxmlformats.org/officeDocument/2006/relationships/image" Target="../media/image-21-7.png"/><Relationship Id="rId11" Type="http://schemas.openxmlformats.org/officeDocument/2006/relationships/image" Target="../media/image-21-8.sv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uppo92" TargetMode="External"/><Relationship Id="rId3" Type="http://schemas.openxmlformats.org/officeDocument/2006/relationships/hyperlink" Target="mailto:luca@delpuppo.net" TargetMode="External"/><Relationship Id="rId1" Type="http://schemas.openxmlformats.org/officeDocument/2006/relationships/image" Target="../media/image-22-1.png"/><Relationship Id="rId4" Type="http://schemas.openxmlformats.org/officeDocument/2006/relationships/image" Target="../media/image-22-2.png"/><Relationship Id="rId5" Type="http://schemas.openxmlformats.org/officeDocument/2006/relationships/image" Target="../media/image-22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s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5" Type="http://schemas.openxmlformats.org/officeDocument/2006/relationships/image" Target="../media/image-23-3.png"/><Relationship Id="rId6" Type="http://schemas.openxmlformats.org/officeDocument/2006/relationships/image" Target="../media/image-23-4.svg"/><Relationship Id="rId8" Type="http://schemas.openxmlformats.org/officeDocument/2006/relationships/image" Target="../media/image-23-5.png"/><Relationship Id="rId9" Type="http://schemas.openxmlformats.org/officeDocument/2006/relationships/image" Target="../media/image-23-6.svg"/><Relationship Id="rId11" Type="http://schemas.openxmlformats.org/officeDocument/2006/relationships/image" Target="../media/image-23-7.png"/><Relationship Id="rId12" Type="http://schemas.openxmlformats.org/officeDocument/2006/relationships/image" Target="../media/image-23-8.svg"/><Relationship Id="rId14" Type="http://schemas.openxmlformats.org/officeDocument/2006/relationships/image" Target="../media/image-23-9.png"/><Relationship Id="rId15" Type="http://schemas.openxmlformats.org/officeDocument/2006/relationships/image" Target="../media/image-23-10.svg"/><Relationship Id="rId17" Type="http://schemas.openxmlformats.org/officeDocument/2006/relationships/image" Target="../media/image-23-11.png"/><Relationship Id="rId18" Type="http://schemas.openxmlformats.org/officeDocument/2006/relationships/image" Target="../media/image-23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dont-trust-your-types" TargetMode="External"/><Relationship Id="rId13" Type="http://schemas.openxmlformats.org/officeDocument/2006/relationships/hyperlink" Target="https://talks.delpuppo.net/pdfs/dont-trust-your-types.pdf" TargetMode="External"/><Relationship Id="rId18" Type="http://schemas.openxmlformats.org/officeDocument/2006/relationships/hyperlink" Target="https://talks.delpuppo.net/pptx/dont-trust-your-types.pptx" TargetMode="External"/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svg"/><Relationship Id="rId4" Type="http://schemas.openxmlformats.org/officeDocument/2006/relationships/image" Target="../media/image-24-4.png"/><Relationship Id="rId5" Type="http://schemas.openxmlformats.org/officeDocument/2006/relationships/image" Target="../media/image-24-5.svg"/><Relationship Id="rId6" Type="http://schemas.openxmlformats.org/officeDocument/2006/relationships/image" Target="../media/image-24-6.png"/><Relationship Id="rId7" Type="http://schemas.openxmlformats.org/officeDocument/2006/relationships/image" Target="../media/image-24-7.svg"/><Relationship Id="rId9" Type="http://schemas.openxmlformats.org/officeDocument/2006/relationships/image" Target="../media/image-24-8.png"/><Relationship Id="rId10" Type="http://schemas.openxmlformats.org/officeDocument/2006/relationships/image" Target="../media/image-24-9.svg"/><Relationship Id="rId11" Type="http://schemas.openxmlformats.org/officeDocument/2006/relationships/image" Target="../media/image-24-10.png"/><Relationship Id="rId12" Type="http://schemas.openxmlformats.org/officeDocument/2006/relationships/image" Target="../media/image-24-11.svg"/><Relationship Id="rId14" Type="http://schemas.openxmlformats.org/officeDocument/2006/relationships/image" Target="../media/image-24-12.png"/><Relationship Id="rId15" Type="http://schemas.openxmlformats.org/officeDocument/2006/relationships/image" Target="../media/image-24-13.svg"/><Relationship Id="rId16" Type="http://schemas.openxmlformats.org/officeDocument/2006/relationships/image" Target="../media/image-24-14.png"/><Relationship Id="rId17" Type="http://schemas.openxmlformats.org/officeDocument/2006/relationships/image" Target="../media/image-24-15.svg"/><Relationship Id="rId19" Type="http://schemas.openxmlformats.org/officeDocument/2006/relationships/image" Target="../media/image-24-16.png"/><Relationship Id="rId20" Type="http://schemas.openxmlformats.org/officeDocument/2006/relationships/image" Target="../media/image-24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580948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Don't trust your types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7107936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Type testing with TSTyche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17251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3200400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2212848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22787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31990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31990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087463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087463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5321808"/>
            <a:ext cx="609600" cy="609600"/>
          </a:xfrm>
          <a:prstGeom prst="rect">
            <a:avLst/>
          </a:prstGeom>
        </p:spPr>
      </p:pic>
      <p:sp>
        <p:nvSpPr>
          <p:cNvPr id="14" name="a">
            <a:hlinkClick r:id="rId7" tooltip=""/>
          </p:cNvPr>
          <p:cNvSpPr/>
          <p:nvPr/>
        </p:nvSpPr>
        <p:spPr>
          <a:xfrm>
            <a:off x="707136" y="6144768"/>
            <a:ext cx="117043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166BF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296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7984" y="5321808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264664" y="6150864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8416" y="5321808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55848" y="6150864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8848" y="5321808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328160" y="6150864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nearform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4" name="h4.theme@nearform__description"/>
          <p:cNvSpPr/>
          <p:nvPr/>
        </p:nvSpPr>
        <p:spPr>
          <a:xfrm>
            <a:off x="853440" y="749808"/>
            <a:ext cx="6065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an independent team of engineers, designers and</a:t>
            </a:r>
            <a:endParaRPr lang="en-US" sz="1814" dirty="0"/>
          </a:p>
        </p:txBody>
      </p:sp>
      <p:sp>
        <p:nvSpPr>
          <p:cNvPr id="5" name="h4.theme@nearform__description"/>
          <p:cNvSpPr/>
          <p:nvPr/>
        </p:nvSpPr>
        <p:spPr>
          <a:xfrm>
            <a:off x="853440" y="1072420"/>
            <a:ext cx="5614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strategists who build digital solutions and enhanced</a:t>
            </a:r>
            <a:endParaRPr lang="en-US" sz="1814" dirty="0"/>
          </a:p>
        </p:txBody>
      </p:sp>
      <p:sp>
        <p:nvSpPr>
          <p:cNvPr id="6" name="h4.theme@nearform__description"/>
          <p:cNvSpPr/>
          <p:nvPr/>
        </p:nvSpPr>
        <p:spPr>
          <a:xfrm>
            <a:off x="853440" y="1395032"/>
            <a:ext cx="5608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at pace for ambitious enterprises seeking</a:t>
            </a:r>
            <a:endParaRPr lang="en-US" sz="1814" dirty="0"/>
          </a:p>
        </p:txBody>
      </p:sp>
      <p:sp>
        <p:nvSpPr>
          <p:cNvPr id="7" name="h4.theme@nearform__description"/>
          <p:cNvSpPr/>
          <p:nvPr/>
        </p:nvSpPr>
        <p:spPr>
          <a:xfrm>
            <a:off x="853440" y="1717643"/>
            <a:ext cx="2852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enduring business impact.</a:t>
            </a:r>
            <a:endParaRPr lang="en-US" sz="1814" dirty="0"/>
          </a:p>
        </p:txBody>
      </p:sp>
      <p:sp>
        <p:nvSpPr>
          <p:cNvPr id="8" name="dt.theme@nearform__stats__number"/>
          <p:cNvSpPr/>
          <p:nvPr/>
        </p:nvSpPr>
        <p:spPr>
          <a:xfrm>
            <a:off x="853440" y="2345055"/>
            <a:ext cx="35966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10+</a:t>
            </a:r>
            <a:endParaRPr lang="en-US" sz="1685" dirty="0"/>
          </a:p>
        </p:txBody>
      </p:sp>
      <p:sp>
        <p:nvSpPr>
          <p:cNvPr id="9" name="dd.theme@nearform__stats__name"/>
          <p:cNvSpPr/>
          <p:nvPr/>
        </p:nvSpPr>
        <p:spPr>
          <a:xfrm>
            <a:off x="1463040" y="2345055"/>
            <a:ext cx="171297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 experience</a:t>
            </a:r>
            <a:endParaRPr lang="en-US" sz="1685" dirty="0"/>
          </a:p>
        </p:txBody>
      </p:sp>
      <p:sp>
        <p:nvSpPr>
          <p:cNvPr id="10" name="dt.theme@nearform__stats__number"/>
          <p:cNvSpPr/>
          <p:nvPr/>
        </p:nvSpPr>
        <p:spPr>
          <a:xfrm>
            <a:off x="853440" y="2778728"/>
            <a:ext cx="5486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400+</a:t>
            </a:r>
            <a:endParaRPr lang="en-US" sz="1685" dirty="0"/>
          </a:p>
        </p:txBody>
      </p:sp>
      <p:sp>
        <p:nvSpPr>
          <p:cNvPr id="11" name="dd.theme@nearform__stats__name"/>
          <p:cNvSpPr/>
          <p:nvPr/>
        </p:nvSpPr>
        <p:spPr>
          <a:xfrm>
            <a:off x="1463040" y="2778728"/>
            <a:ext cx="126187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Nearformers</a:t>
            </a:r>
            <a:endParaRPr lang="en-US" sz="1685" dirty="0"/>
          </a:p>
        </p:txBody>
      </p:sp>
      <p:sp>
        <p:nvSpPr>
          <p:cNvPr id="12" name="dt.theme@nearform__stats__number"/>
          <p:cNvSpPr/>
          <p:nvPr/>
        </p:nvSpPr>
        <p:spPr>
          <a:xfrm>
            <a:off x="853440" y="3212402"/>
            <a:ext cx="26212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685" dirty="0"/>
          </a:p>
        </p:txBody>
      </p:sp>
      <p:sp>
        <p:nvSpPr>
          <p:cNvPr id="13" name="dd.theme@nearform__stats__name"/>
          <p:cNvSpPr/>
          <p:nvPr/>
        </p:nvSpPr>
        <p:spPr>
          <a:xfrm>
            <a:off x="1463040" y="3212402"/>
            <a:ext cx="96316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Countries</a:t>
            </a:r>
            <a:endParaRPr lang="en-US" sz="1685" dirty="0"/>
          </a:p>
        </p:txBody>
      </p:sp>
      <p:sp>
        <p:nvSpPr>
          <p:cNvPr id="14" name="dt.theme@nearform__stats__number"/>
          <p:cNvSpPr/>
          <p:nvPr/>
        </p:nvSpPr>
        <p:spPr>
          <a:xfrm>
            <a:off x="3663696" y="2345055"/>
            <a:ext cx="52425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700+</a:t>
            </a:r>
            <a:endParaRPr lang="en-US" sz="1685" dirty="0"/>
          </a:p>
        </p:txBody>
      </p:sp>
      <p:sp>
        <p:nvSpPr>
          <p:cNvPr id="15" name="dd.theme@nearform__stats__name"/>
          <p:cNvSpPr/>
          <p:nvPr/>
        </p:nvSpPr>
        <p:spPr>
          <a:xfrm>
            <a:off x="4273296" y="2345055"/>
            <a:ext cx="135940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Engagements</a:t>
            </a:r>
            <a:endParaRPr lang="en-US" sz="1685" dirty="0"/>
          </a:p>
        </p:txBody>
      </p:sp>
      <p:sp>
        <p:nvSpPr>
          <p:cNvPr id="16" name="dt.theme@nearform__stats__number"/>
          <p:cNvSpPr/>
          <p:nvPr/>
        </p:nvSpPr>
        <p:spPr>
          <a:xfrm>
            <a:off x="3663696" y="2778728"/>
            <a:ext cx="54254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380+</a:t>
            </a:r>
            <a:endParaRPr lang="en-US" sz="1685" dirty="0"/>
          </a:p>
        </p:txBody>
      </p:sp>
      <p:sp>
        <p:nvSpPr>
          <p:cNvPr id="17" name="dd.theme@nearform__stats__name"/>
          <p:cNvSpPr/>
          <p:nvPr/>
        </p:nvSpPr>
        <p:spPr>
          <a:xfrm>
            <a:off x="4273296" y="2778728"/>
            <a:ext cx="108508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Customers</a:t>
            </a:r>
            <a:endParaRPr lang="en-US" sz="1685" dirty="0"/>
          </a:p>
        </p:txBody>
      </p:sp>
      <p:pic>
        <p:nvPicPr>
          <p:cNvPr id="18" name="svg.freya@svg.theme@nearform__glob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917222"/>
            <a:ext cx="6461760" cy="3877247"/>
          </a:xfrm>
          <a:prstGeom prst="rect">
            <a:avLst/>
          </a:prstGeom>
        </p:spPr>
      </p:pic>
      <p:sp>
        <p:nvSpPr>
          <p:cNvPr id="19" name="h4.theme@nearform__open-source__title"/>
          <p:cNvSpPr/>
          <p:nvPr/>
        </p:nvSpPr>
        <p:spPr>
          <a:xfrm>
            <a:off x="7802880" y="755904"/>
            <a:ext cx="3742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Nearform’s commitment to Open Source</a:t>
            </a:r>
            <a:endParaRPr lang="en-US" sz="1555" dirty="0"/>
          </a:p>
        </p:txBody>
      </p:sp>
      <p:sp>
        <p:nvSpPr>
          <p:cNvPr id="20" name="div.theme@nearform__open-source__card"/>
          <p:cNvSpPr/>
          <p:nvPr/>
        </p:nvSpPr>
        <p:spPr>
          <a:xfrm>
            <a:off x="7802880" y="1125284"/>
            <a:ext cx="109728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1" name="strong.theme@nearform__open-source__number"/>
          <p:cNvSpPr/>
          <p:nvPr/>
        </p:nvSpPr>
        <p:spPr>
          <a:xfrm>
            <a:off x="7924800" y="1289876"/>
            <a:ext cx="621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15m+</a:t>
            </a:r>
            <a:endParaRPr lang="en-US" sz="1814" dirty="0"/>
          </a:p>
        </p:txBody>
      </p:sp>
      <p:sp>
        <p:nvSpPr>
          <p:cNvPr id="22" name="span.theme@nearform__open-source__name"/>
          <p:cNvSpPr/>
          <p:nvPr/>
        </p:nvSpPr>
        <p:spPr>
          <a:xfrm>
            <a:off x="7924800" y="1703927"/>
            <a:ext cx="60960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</a:t>
            </a:r>
            <a:endParaRPr lang="en-US" sz="907" dirty="0"/>
          </a:p>
        </p:txBody>
      </p:sp>
      <p:sp>
        <p:nvSpPr>
          <p:cNvPr id="23" name="p.theme@nearform__open-source__card.theme@nearform__open-source__description"/>
          <p:cNvSpPr/>
          <p:nvPr/>
        </p:nvSpPr>
        <p:spPr>
          <a:xfrm>
            <a:off x="8961120" y="1125284"/>
            <a:ext cx="274320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4" name="p.theme@nearform__open-source__card.theme@nearform__open-source__description"/>
          <p:cNvSpPr/>
          <p:nvPr/>
        </p:nvSpPr>
        <p:spPr>
          <a:xfrm>
            <a:off x="9204960" y="1277684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15 million</a:t>
            </a:r>
            <a:endParaRPr lang="en-US" sz="1814" dirty="0"/>
          </a:p>
        </p:txBody>
      </p:sp>
      <p:sp>
        <p:nvSpPr>
          <p:cNvPr id="25" name="p.theme@nearform__open-source__card.theme@nearform__open-source__description"/>
          <p:cNvSpPr/>
          <p:nvPr/>
        </p:nvSpPr>
        <p:spPr>
          <a:xfrm>
            <a:off x="9204960" y="1577245"/>
            <a:ext cx="18531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 every</a:t>
            </a:r>
            <a:endParaRPr lang="en-US" sz="1814" dirty="0"/>
          </a:p>
        </p:txBody>
      </p:sp>
      <p:sp>
        <p:nvSpPr>
          <p:cNvPr id="26" name="p.theme@nearform__open-source__card.theme@nearform__open-source__description"/>
          <p:cNvSpPr/>
          <p:nvPr/>
        </p:nvSpPr>
        <p:spPr>
          <a:xfrm>
            <a:off x="9204960" y="1876806"/>
            <a:ext cx="579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</a:t>
            </a:r>
            <a:endParaRPr lang="en-US" sz="1814" dirty="0"/>
          </a:p>
        </p:txBody>
      </p:sp>
      <p:sp>
        <p:nvSpPr>
          <p:cNvPr id="27" name="div.theme@nearform__open-source__card"/>
          <p:cNvSpPr/>
          <p:nvPr/>
        </p:nvSpPr>
        <p:spPr>
          <a:xfrm>
            <a:off x="7802880" y="2501170"/>
            <a:ext cx="109728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28" name="strong.theme@nearform__open-source__number"/>
          <p:cNvSpPr/>
          <p:nvPr/>
        </p:nvSpPr>
        <p:spPr>
          <a:xfrm>
            <a:off x="7924800" y="2665762"/>
            <a:ext cx="7863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1192k+</a:t>
            </a:r>
            <a:endParaRPr lang="en-US" sz="1814" dirty="0"/>
          </a:p>
        </p:txBody>
      </p:sp>
      <p:sp>
        <p:nvSpPr>
          <p:cNvPr id="29" name="span.theme@nearform__open-source__name"/>
          <p:cNvSpPr/>
          <p:nvPr/>
        </p:nvSpPr>
        <p:spPr>
          <a:xfrm>
            <a:off x="7924800" y="3079814"/>
            <a:ext cx="73152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</a:t>
            </a:r>
            <a:endParaRPr lang="en-US" sz="907" dirty="0"/>
          </a:p>
        </p:txBody>
      </p:sp>
      <p:sp>
        <p:nvSpPr>
          <p:cNvPr id="30" name="p.theme@nearform__open-source__card.theme@nearform__open-source__description"/>
          <p:cNvSpPr/>
          <p:nvPr/>
        </p:nvSpPr>
        <p:spPr>
          <a:xfrm>
            <a:off x="8961120" y="2501170"/>
            <a:ext cx="274320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31" name="p.theme@nearform__open-source__card.theme@nearform__open-source__description"/>
          <p:cNvSpPr/>
          <p:nvPr/>
        </p:nvSpPr>
        <p:spPr>
          <a:xfrm>
            <a:off x="9204960" y="2653570"/>
            <a:ext cx="1493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</a:t>
            </a:r>
            <a:endParaRPr lang="en-US" sz="1814" dirty="0"/>
          </a:p>
        </p:txBody>
      </p:sp>
      <p:sp>
        <p:nvSpPr>
          <p:cNvPr id="32" name="p.theme@nearform__open-source__card.theme@nearform__open-source__description"/>
          <p:cNvSpPr/>
          <p:nvPr/>
        </p:nvSpPr>
        <p:spPr>
          <a:xfrm>
            <a:off x="9204960" y="2953131"/>
            <a:ext cx="2090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 every</a:t>
            </a:r>
            <a:endParaRPr lang="en-US" sz="1814" dirty="0"/>
          </a:p>
        </p:txBody>
      </p:sp>
      <p:sp>
        <p:nvSpPr>
          <p:cNvPr id="33" name="p.theme@nearform__open-source__card.theme@nearform__open-source__description"/>
          <p:cNvSpPr/>
          <p:nvPr/>
        </p:nvSpPr>
        <p:spPr>
          <a:xfrm>
            <a:off x="9204960" y="3252692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</a:t>
            </a:r>
            <a:endParaRPr lang="en-US" sz="1814" dirty="0"/>
          </a:p>
        </p:txBody>
      </p:sp>
      <p:sp>
        <p:nvSpPr>
          <p:cNvPr id="34" name="div.theme@nearform__open-source__card"/>
          <p:cNvSpPr/>
          <p:nvPr/>
        </p:nvSpPr>
        <p:spPr>
          <a:xfrm>
            <a:off x="7802880" y="3877056"/>
            <a:ext cx="109728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5" name="strong.theme@nearform__open-source__number"/>
          <p:cNvSpPr/>
          <p:nvPr/>
        </p:nvSpPr>
        <p:spPr>
          <a:xfrm>
            <a:off x="7924800" y="4041648"/>
            <a:ext cx="566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166+</a:t>
            </a:r>
            <a:endParaRPr lang="en-US" sz="1814" dirty="0"/>
          </a:p>
        </p:txBody>
      </p:sp>
      <p:sp>
        <p:nvSpPr>
          <p:cNvPr id="36" name="span.theme@nearform__open-source__name"/>
          <p:cNvSpPr/>
          <p:nvPr/>
        </p:nvSpPr>
        <p:spPr>
          <a:xfrm>
            <a:off x="7924800" y="4455700"/>
            <a:ext cx="536448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Packages</a:t>
            </a:r>
            <a:endParaRPr lang="en-US" sz="907" dirty="0"/>
          </a:p>
        </p:txBody>
      </p:sp>
      <p:sp>
        <p:nvSpPr>
          <p:cNvPr id="37" name="p.theme@nearform__open-source__card.theme@nearform__open-source__description"/>
          <p:cNvSpPr/>
          <p:nvPr/>
        </p:nvSpPr>
        <p:spPr>
          <a:xfrm>
            <a:off x="8961120" y="3877056"/>
            <a:ext cx="274320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8" name="p.theme@nearform__open-source__card.theme@nearform__open-source__description"/>
          <p:cNvSpPr/>
          <p:nvPr/>
        </p:nvSpPr>
        <p:spPr>
          <a:xfrm>
            <a:off x="9204960" y="4029456"/>
            <a:ext cx="1975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maintain many</a:t>
            </a:r>
            <a:endParaRPr lang="en-US" sz="1814" dirty="0"/>
          </a:p>
        </p:txBody>
      </p:sp>
      <p:sp>
        <p:nvSpPr>
          <p:cNvPr id="39" name="p.theme@nearform__open-source__card.theme@nearform__open-source__description"/>
          <p:cNvSpPr/>
          <p:nvPr/>
        </p:nvSpPr>
        <p:spPr>
          <a:xfrm>
            <a:off x="9204960" y="4329017"/>
            <a:ext cx="19446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popular packages</a:t>
            </a:r>
            <a:endParaRPr lang="en-US" sz="1814" dirty="0"/>
          </a:p>
        </p:txBody>
      </p:sp>
      <p:sp>
        <p:nvSpPr>
          <p:cNvPr id="40" name="p.theme@nearform__open-source__card.theme@nearform__open-source__description"/>
          <p:cNvSpPr/>
          <p:nvPr/>
        </p:nvSpPr>
        <p:spPr>
          <a:xfrm>
            <a:off x="9204960" y="4628579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the community</a:t>
            </a:r>
            <a:endParaRPr lang="en-US" sz="1814" dirty="0"/>
          </a:p>
        </p:txBody>
      </p:sp>
      <p:sp>
        <p:nvSpPr>
          <p:cNvPr id="41" name="p.theme@nearform__hiring"/>
          <p:cNvSpPr/>
          <p:nvPr/>
        </p:nvSpPr>
        <p:spPr>
          <a:xfrm>
            <a:off x="7802880" y="5332286"/>
            <a:ext cx="132283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hiring! </a:t>
            </a:r>
            <a:endParaRPr lang="en-US" sz="1685" dirty="0"/>
          </a:p>
        </p:txBody>
      </p:sp>
      <p:sp>
        <p:nvSpPr>
          <p:cNvPr id="42" name="a">
            <a:hlinkClick r:id="rId3" tooltip=""/>
          </p:cNvPr>
          <p:cNvSpPr/>
          <p:nvPr/>
        </p:nvSpPr>
        <p:spPr>
          <a:xfrm>
            <a:off x="9125712" y="5332286"/>
            <a:ext cx="23774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nearform.com/careers</a:t>
            </a:r>
            <a:endParaRPr lang="en-US" sz="1685" dirty="0"/>
          </a:p>
        </p:txBody>
      </p:sp>
      <p:pic>
        <p:nvPicPr>
          <p:cNvPr id="43" name="svg.freya@svg.theme@nearform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3440" y="5754434"/>
            <a:ext cx="2316480" cy="463487"/>
          </a:xfrm>
          <a:prstGeom prst="rect">
            <a:avLst/>
          </a:prstGeom>
        </p:spPr>
      </p:pic>
      <p:pic>
        <p:nvPicPr>
          <p:cNvPr id="44" name="svg.freya@svg.theme@logo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162153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909523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 green build can still ship a broken developer</a:t>
            </a:r>
            <a:endParaRPr lang="en-US" sz="3240" dirty="0"/>
          </a:p>
        </p:txBody>
      </p:sp>
      <p:sp>
        <p:nvSpPr>
          <p:cNvPr id="6" name="span"/>
          <p:cNvSpPr/>
          <p:nvPr/>
        </p:nvSpPr>
        <p:spPr>
          <a:xfrm>
            <a:off x="487680" y="1083945"/>
            <a:ext cx="221284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experience</a:t>
            </a:r>
            <a:endParaRPr lang="en-US" sz="3240" dirty="0"/>
          </a:p>
        </p:txBody>
      </p:sp>
      <p:sp>
        <p:nvSpPr>
          <p:cNvPr id="7" name="hr.theme@lead-rule"/>
          <p:cNvSpPr/>
          <p:nvPr/>
        </p:nvSpPr>
        <p:spPr>
          <a:xfrm>
            <a:off x="487680" y="2106930"/>
            <a:ext cx="487680" cy="48768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87680" y="2387346"/>
            <a:ext cx="5644896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592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 will debate semicolons for hours.</a:t>
            </a:r>
            <a:endParaRPr lang="en-US" sz="2592" dirty="0"/>
          </a:p>
        </p:txBody>
      </p:sp>
      <p:sp>
        <p:nvSpPr>
          <p:cNvPr id="9" name="span"/>
          <p:cNvSpPr/>
          <p:nvPr/>
        </p:nvSpPr>
        <p:spPr>
          <a:xfrm>
            <a:off x="487680" y="3368802"/>
            <a:ext cx="7595616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592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Then we treat generic inference as an act of faith.</a:t>
            </a:r>
            <a:endParaRPr lang="en-US" sz="2592" dirty="0"/>
          </a:p>
        </p:txBody>
      </p:sp>
      <p:sp>
        <p:nvSpPr>
          <p:cNvPr id="10" name="span"/>
          <p:cNvSpPr/>
          <p:nvPr/>
        </p:nvSpPr>
        <p:spPr>
          <a:xfrm>
            <a:off x="487680" y="4350258"/>
            <a:ext cx="8619744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592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refactor from T to any can erase autocomplete without</a:t>
            </a:r>
            <a:endParaRPr lang="en-US" sz="2592" dirty="0"/>
          </a:p>
        </p:txBody>
      </p:sp>
      <p:sp>
        <p:nvSpPr>
          <p:cNvPr id="11" name="span"/>
          <p:cNvSpPr/>
          <p:nvPr/>
        </p:nvSpPr>
        <p:spPr>
          <a:xfrm>
            <a:off x="487680" y="4844034"/>
            <a:ext cx="2852928" cy="39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592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breaking the build.</a:t>
            </a:r>
            <a:endParaRPr lang="en-US" sz="2592" dirty="0"/>
          </a:p>
        </p:txBody>
      </p:sp>
      <p:pic>
        <p:nvPicPr>
          <p:cNvPr id="12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523744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2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763219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Runtime behavior ≠ type-time contract</a:t>
            </a:r>
            <a:endParaRPr lang="en-US" sz="3240" dirty="0"/>
          </a:p>
        </p:txBody>
      </p:sp>
      <p:pic>
        <p:nvPicPr>
          <p:cNvPr id="6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41120" y="1571625"/>
            <a:ext cx="15666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Runtime tests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341120" y="1898999"/>
            <a:ext cx="44561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Does the Fastify route return the right response?</a:t>
            </a:r>
            <a:endParaRPr lang="en-US" sz="1555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11887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 tests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64861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 a consumer call the route with the right params, query, and reply?</a:t>
            </a:r>
            <a:endParaRPr lang="en-US" sz="1555" dirty="0"/>
          </a:p>
        </p:txBody>
      </p:sp>
      <p:pic>
        <p:nvPicPr>
          <p:cNvPr id="12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1341120" y="4253865"/>
            <a:ext cx="9204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gap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4581239"/>
            <a:ext cx="63947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JavaScript can behave perfectly while the public types quietly decay.</a:t>
            </a:r>
            <a:endParaRPr lang="en-US" sz="1555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4389882"/>
            <a:ext cx="11216640" cy="1949958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11216640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4554474"/>
            <a:ext cx="8205216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editor is where your API is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841248" y="5346573"/>
            <a:ext cx="334060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experienced</a:t>
            </a:r>
            <a:endParaRPr lang="en-US" sz="4536" dirty="0"/>
          </a:p>
        </p:txBody>
      </p:sp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reaker.theme@breaker--green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break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span"/>
          <p:cNvSpPr/>
          <p:nvPr/>
        </p:nvSpPr>
        <p:spPr>
          <a:xfrm>
            <a:off x="487680" y="1998155"/>
            <a:ext cx="6455664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7128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Make contracts</a:t>
            </a:r>
            <a:endParaRPr lang="en-US" sz="7128" dirty="0"/>
          </a:p>
        </p:txBody>
      </p:sp>
      <p:sp>
        <p:nvSpPr>
          <p:cNvPr id="6" name="span"/>
          <p:cNvSpPr/>
          <p:nvPr/>
        </p:nvSpPr>
        <p:spPr>
          <a:xfrm>
            <a:off x="487680" y="3039142"/>
            <a:ext cx="4584192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7128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executable</a:t>
            </a:r>
            <a:endParaRPr lang="en-US" sz="7128" dirty="0"/>
          </a:p>
        </p:txBody>
      </p:sp>
      <p:sp>
        <p:nvSpPr>
          <p:cNvPr id="7" name="span"/>
          <p:cNvSpPr/>
          <p:nvPr/>
        </p:nvSpPr>
        <p:spPr>
          <a:xfrm>
            <a:off x="487680" y="4391025"/>
            <a:ext cx="3663696" cy="3596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333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Type testing with TSTyche</a:t>
            </a:r>
            <a:endParaRPr lang="en-US" sz="2333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493264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3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657148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What TSTyche brings to the table</a:t>
            </a:r>
            <a:endParaRPr lang="en-US" sz="3240" dirty="0"/>
          </a:p>
        </p:txBody>
      </p:sp>
      <p:sp>
        <p:nvSpPr>
          <p:cNvPr id="6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7" name="span"/>
          <p:cNvSpPr/>
          <p:nvPr/>
        </p:nvSpPr>
        <p:spPr>
          <a:xfrm>
            <a:off x="1341120" y="1571625"/>
            <a:ext cx="25542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test runner for types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341120" y="1898999"/>
            <a:ext cx="42550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Familiar test files, assertions, focused failures.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10" name="span"/>
          <p:cNvSpPr/>
          <p:nvPr/>
        </p:nvSpPr>
        <p:spPr>
          <a:xfrm>
            <a:off x="1341120" y="2912745"/>
            <a:ext cx="37368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TypeScript language service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48158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same type-checking view behind editor hovers.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3" name="span"/>
          <p:cNvSpPr/>
          <p:nvPr/>
        </p:nvSpPr>
        <p:spPr>
          <a:xfrm>
            <a:off x="1341120" y="4253865"/>
            <a:ext cx="23713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Compatibility targets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4581239"/>
            <a:ext cx="60228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 one contract suite against more than one TypeScript version.</a:t>
            </a:r>
            <a:endParaRPr lang="en-US" sz="1555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590800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4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460248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First test in 60 seconds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4267200" y="3285935"/>
            <a:ext cx="3657600" cy="1309116"/>
          </a:xfrm>
          <a:prstGeom prst="roundRect">
            <a:avLst>
              <a:gd name="adj" fmla="val 4657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5047488" y="3511487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5340096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5437632" y="3511487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730240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827776" y="351148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6022848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6120384" y="3511487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5047488" y="3922205"/>
            <a:ext cx="136550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5047488" y="4127564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5340096" y="412756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5437632" y="4127564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pre.freya@code:code"/>
          <p:cNvSpPr/>
          <p:nvPr/>
        </p:nvSpPr>
        <p:spPr>
          <a:xfrm>
            <a:off x="5047488" y="3511487"/>
            <a:ext cx="1913656" cy="823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add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-D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tstyche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route.tst.ts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npx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tstyche</a:t>
            </a:r>
            <a:endParaRPr lang="en-US" sz="1244" dirty="0"/>
          </a:p>
        </p:txBody>
      </p:sp>
      <p:sp>
        <p:nvSpPr>
          <p:cNvPr id="19" name="pre.freya@code:line-numbers"/>
          <p:cNvSpPr/>
          <p:nvPr/>
        </p:nvSpPr>
        <p:spPr>
          <a:xfrm>
            <a:off x="4657344" y="3511487"/>
            <a:ext cx="97536" cy="823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1244" dirty="0"/>
          </a:p>
        </p:txBody>
      </p:sp>
      <p:pic>
        <p:nvPicPr>
          <p:cNvPr id="20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1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alk@code-t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38353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5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872947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 tiny Fastify package with a public contract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2548128" y="2448497"/>
            <a:ext cx="7095744" cy="2983992"/>
          </a:xfrm>
          <a:prstGeom prst="roundRect">
            <a:avLst>
              <a:gd name="adj" fmla="val 2043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133344" y="2686241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3572256" y="268624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3645408" y="268624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3938016" y="2686241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157472" y="2686241"/>
            <a:ext cx="131673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474208" y="268624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620512" y="2686241"/>
            <a:ext cx="153619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7156704" y="268624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7303008" y="2686241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8180832" y="2686241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8400288" y="268624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8692896" y="268624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8766048" y="2686241"/>
            <a:ext cx="6583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3133344" y="2998280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3572256" y="2998280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3645408" y="2998280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3938016" y="2998280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4011168" y="2998280"/>
            <a:ext cx="95097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4962144" y="2998280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5035296" y="2998280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5108448" y="2998280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5181600" y="2998280"/>
            <a:ext cx="153619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3133344" y="315429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3572256" y="3154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3645408" y="315429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3938016" y="3154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4011168" y="3154299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5108448" y="3154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5181600" y="3154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5254752" y="3154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5327904" y="3154299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5839968" y="3154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5913120" y="3154299"/>
            <a:ext cx="95097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6864096" y="315429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7010400" y="3154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3133344" y="331031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3279648" y="3310319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4157472" y="331031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4230624" y="331031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4303776" y="331031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3133344" y="3622358"/>
            <a:ext cx="58521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3133344" y="3778377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3572256" y="377837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3645408" y="377837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3938016" y="3778377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4157472" y="3778377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5035296" y="377837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3133344" y="4090416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3572256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3645408" y="4090416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3938016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4011168" y="4090416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4888992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4962144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5035296" y="409041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5181600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5254752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5327904" y="4090416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5839968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5913120" y="4090416"/>
            <a:ext cx="95097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6864096" y="409041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3133344" y="424643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3279648" y="4246436"/>
            <a:ext cx="7315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4011168" y="424643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4157472" y="4246436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5254752" y="424643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5327904" y="424643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5401056" y="424643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3133344" y="440245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3279648" y="440245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3425952" y="4402455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3499104" y="4402455"/>
            <a:ext cx="131673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3133344" y="4714494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3572256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3645408" y="4714494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4011168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4084320" y="4714494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4450080" y="471449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4596384" y="4714494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5474208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5547360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5620512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5693664" y="4714494"/>
            <a:ext cx="7315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6425184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6498336" y="471449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6644640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6717792" y="4714494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7083552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7156704" y="4714494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7668768" y="471449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7741920" y="471449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span"/>
          <p:cNvSpPr/>
          <p:nvPr/>
        </p:nvSpPr>
        <p:spPr>
          <a:xfrm>
            <a:off x="7888224" y="471449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9" name="span"/>
          <p:cNvSpPr/>
          <p:nvPr/>
        </p:nvSpPr>
        <p:spPr>
          <a:xfrm>
            <a:off x="3133344" y="487051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0" name="span"/>
          <p:cNvSpPr/>
          <p:nvPr/>
        </p:nvSpPr>
        <p:spPr>
          <a:xfrm>
            <a:off x="3279648" y="4870514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1" name="span"/>
          <p:cNvSpPr/>
          <p:nvPr/>
        </p:nvSpPr>
        <p:spPr>
          <a:xfrm>
            <a:off x="3791712" y="487051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2" name="span"/>
          <p:cNvSpPr/>
          <p:nvPr/>
        </p:nvSpPr>
        <p:spPr>
          <a:xfrm>
            <a:off x="3864864" y="4870514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3" name="span"/>
          <p:cNvSpPr/>
          <p:nvPr/>
        </p:nvSpPr>
        <p:spPr>
          <a:xfrm>
            <a:off x="4230624" y="487051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4" name="span"/>
          <p:cNvSpPr/>
          <p:nvPr/>
        </p:nvSpPr>
        <p:spPr>
          <a:xfrm>
            <a:off x="4303776" y="4870514"/>
            <a:ext cx="7315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5" name="span"/>
          <p:cNvSpPr/>
          <p:nvPr/>
        </p:nvSpPr>
        <p:spPr>
          <a:xfrm>
            <a:off x="5035296" y="487051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6" name="span"/>
          <p:cNvSpPr/>
          <p:nvPr/>
        </p:nvSpPr>
        <p:spPr>
          <a:xfrm>
            <a:off x="3133344" y="5026533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7" name="pre.freya@code:code"/>
          <p:cNvSpPr/>
          <p:nvPr/>
        </p:nvSpPr>
        <p:spPr>
          <a:xfrm>
            <a:off x="3133344" y="2686241"/>
            <a:ext cx="6411158" cy="2492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FastifyPluginAsync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RouteGenericInterface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'fastify'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RouteContract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RouteGenericInterface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extends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RouteContract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re-exported so consumers can write equality tests against the underlying type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RouteFactory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extends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RouteContract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&gt;(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FastifyPluginAsync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RouteFactory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async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fastify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fastify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946" dirty="0"/>
          </a:p>
        </p:txBody>
      </p:sp>
      <p:sp>
        <p:nvSpPr>
          <p:cNvPr id="108" name="pre.freya@code:line-numbers"/>
          <p:cNvSpPr/>
          <p:nvPr/>
        </p:nvSpPr>
        <p:spPr>
          <a:xfrm>
            <a:off x="2767584" y="2686241"/>
            <a:ext cx="146304" cy="2492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9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10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16</a:t>
            </a:r>
            <a:endParaRPr lang="en-US" sz="946" dirty="0"/>
          </a:p>
        </p:txBody>
      </p:sp>
      <p:pic>
        <p:nvPicPr>
          <p:cNvPr id="109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alk@code-t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47497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6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729691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regression is one character wide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572256" y="2994565"/>
            <a:ext cx="5047488" cy="1891856"/>
          </a:xfrm>
          <a:prstGeom prst="roundRect">
            <a:avLst>
              <a:gd name="adj" fmla="val 3222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4157472" y="35443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303776" y="3544348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5181600" y="354434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254752" y="354434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327904" y="354434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4157472" y="416842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4303776" y="4168426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5181600" y="41684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5254752" y="4168426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5474208" y="41684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4157472" y="3232309"/>
            <a:ext cx="4242816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157472" y="3388328"/>
            <a:ext cx="43891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596384" y="338832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4669536" y="3388328"/>
            <a:ext cx="292608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4962144" y="338832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035296" y="3388328"/>
            <a:ext cx="1097280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6132576" y="338832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6205728" y="338832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6278880" y="338832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6352032" y="3388328"/>
            <a:ext cx="512064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6864096" y="338832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6937248" y="3388328"/>
            <a:ext cx="950976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7888224" y="3388328"/>
            <a:ext cx="146304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8034528" y="338832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4157472" y="3856387"/>
            <a:ext cx="2852928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4157472" y="4012406"/>
            <a:ext cx="43891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4596384" y="4012406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4669536" y="4012406"/>
            <a:ext cx="292608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4962144" y="4012406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5035296" y="4012406"/>
            <a:ext cx="1097280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6132576" y="4012406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6205728" y="4012406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6278880" y="4012406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6352032" y="4012406"/>
            <a:ext cx="512064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6864096" y="4012406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6937248" y="4012406"/>
            <a:ext cx="950976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7888224" y="4012406"/>
            <a:ext cx="146304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8034528" y="4012406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4157472" y="4480465"/>
            <a:ext cx="409651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pre.freya@code:code"/>
          <p:cNvSpPr/>
          <p:nvPr/>
        </p:nvSpPr>
        <p:spPr>
          <a:xfrm>
            <a:off x="4157472" y="3232309"/>
            <a:ext cx="4362902" cy="1400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Before: inference carries the consumer's route contract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extends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RouteContract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 </a:t>
            </a:r>
            <a:r>
              <a:rPr lang="en-US" sz="946" u="none" dirty="0">
                <a:solidFill>
                  <a:srgbClr val="56B6C2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After a harmless-looking refactor...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extends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RouteContract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 </a:t>
            </a:r>
            <a:r>
              <a:rPr lang="en-US" sz="946" u="none" dirty="0">
                <a:solidFill>
                  <a:srgbClr val="56B6C2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any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The app still starts. The user's hover now says: any.</a:t>
            </a:r>
            <a:endParaRPr lang="en-US" sz="946" dirty="0"/>
          </a:p>
        </p:txBody>
      </p:sp>
      <p:sp>
        <p:nvSpPr>
          <p:cNvPr id="47" name="pre.freya@code:line-numbers"/>
          <p:cNvSpPr/>
          <p:nvPr/>
        </p:nvSpPr>
        <p:spPr>
          <a:xfrm>
            <a:off x="3864864" y="3232309"/>
            <a:ext cx="73152" cy="1400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9</a:t>
            </a:r>
            <a:endParaRPr lang="en-US" sz="946" dirty="0"/>
          </a:p>
        </p:txBody>
      </p:sp>
      <p:pic>
        <p:nvPicPr>
          <p:cNvPr id="48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alk@code-t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304288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7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598627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Equality catches the silent any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206496" y="1541145"/>
            <a:ext cx="5779008" cy="4856226"/>
          </a:xfrm>
          <a:prstGeom prst="roundRect">
            <a:avLst>
              <a:gd name="adj" fmla="val 125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791712" y="177888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230624" y="177888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450080" y="177888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888992" y="177888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035296" y="177888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327904" y="177888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547360" y="177888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5839968" y="177888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5913120" y="1778889"/>
            <a:ext cx="6583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3791712" y="193490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4230624" y="193490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450080" y="1934909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815840" y="193490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5035296" y="193490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5327904" y="193490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401056" y="1934909"/>
            <a:ext cx="182880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3791712" y="2090928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4230624" y="209092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4303776" y="2090928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4596384" y="209092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3791712" y="22469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3938016" y="2246948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5035296" y="224694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3791712" y="240296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3938016" y="2402967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3791712" y="255898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3938016" y="255898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4230624" y="255898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4303776" y="2558987"/>
            <a:ext cx="182880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3791712" y="2871026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4084320" y="28710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4157472" y="2871026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5401056" y="28710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5474208" y="28710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5547360" y="287102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3791712" y="30270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3938016" y="3027045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4376928" y="3027045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4669536" y="3027045"/>
            <a:ext cx="10241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5693664" y="30270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5839968" y="3027045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6278880" y="30270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3791712" y="31830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3938016" y="3183065"/>
            <a:ext cx="80467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4742688" y="3183065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5035296" y="3183065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5547360" y="3183065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5620512" y="31830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5766816" y="3183065"/>
            <a:ext cx="6583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6425184" y="3183065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6644640" y="3183065"/>
            <a:ext cx="7315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7376160" y="31830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3791712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3938016" y="3339084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4303776" y="3339084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4596384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4742688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4888992" y="3339084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5327904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5474208" y="3339084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5766816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5913120" y="3339084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6352032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3791712" y="349510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3791712" y="3807143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4157472" y="3807143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4230624" y="3807143"/>
            <a:ext cx="160934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5839968" y="3807143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5986272" y="3807143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7083552" y="3807143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7156704" y="3807143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8400288" y="3807143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8546592" y="3807143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8619744" y="3807143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3791712" y="396316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3938016" y="3963162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4376928" y="396316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4523232" y="3963162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4888992" y="3963162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3791712" y="411918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3938016" y="4119182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4157472" y="411918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4303776" y="4119182"/>
            <a:ext cx="23408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6644640" y="4119182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3791712" y="427520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3938016" y="4275201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4450080" y="427520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4596384" y="4275201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4962144" y="427520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5035296" y="4275201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5547360" y="427520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span"/>
          <p:cNvSpPr/>
          <p:nvPr/>
        </p:nvSpPr>
        <p:spPr>
          <a:xfrm>
            <a:off x="5620512" y="427520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9" name="span"/>
          <p:cNvSpPr/>
          <p:nvPr/>
        </p:nvSpPr>
        <p:spPr>
          <a:xfrm>
            <a:off x="5766816" y="4275201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0" name="span"/>
          <p:cNvSpPr/>
          <p:nvPr/>
        </p:nvSpPr>
        <p:spPr>
          <a:xfrm>
            <a:off x="3791712" y="443122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1" name="span"/>
          <p:cNvSpPr/>
          <p:nvPr/>
        </p:nvSpPr>
        <p:spPr>
          <a:xfrm>
            <a:off x="4084320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2" name="span"/>
          <p:cNvSpPr/>
          <p:nvPr/>
        </p:nvSpPr>
        <p:spPr>
          <a:xfrm>
            <a:off x="4230624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3" name="span"/>
          <p:cNvSpPr/>
          <p:nvPr/>
        </p:nvSpPr>
        <p:spPr>
          <a:xfrm>
            <a:off x="4376928" y="4431221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4" name="span"/>
          <p:cNvSpPr/>
          <p:nvPr/>
        </p:nvSpPr>
        <p:spPr>
          <a:xfrm>
            <a:off x="4888992" y="443122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5" name="span"/>
          <p:cNvSpPr/>
          <p:nvPr/>
        </p:nvSpPr>
        <p:spPr>
          <a:xfrm>
            <a:off x="4962144" y="4431221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6" name="span"/>
          <p:cNvSpPr/>
          <p:nvPr/>
        </p:nvSpPr>
        <p:spPr>
          <a:xfrm>
            <a:off x="5401056" y="443122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7" name="span"/>
          <p:cNvSpPr/>
          <p:nvPr/>
        </p:nvSpPr>
        <p:spPr>
          <a:xfrm>
            <a:off x="5474208" y="4431221"/>
            <a:ext cx="10241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8" name="span"/>
          <p:cNvSpPr/>
          <p:nvPr/>
        </p:nvSpPr>
        <p:spPr>
          <a:xfrm>
            <a:off x="6498336" y="443122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9" name="span"/>
          <p:cNvSpPr/>
          <p:nvPr/>
        </p:nvSpPr>
        <p:spPr>
          <a:xfrm>
            <a:off x="3791712" y="4587240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0" name="span"/>
          <p:cNvSpPr/>
          <p:nvPr/>
        </p:nvSpPr>
        <p:spPr>
          <a:xfrm>
            <a:off x="4084320" y="4587240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1" name="span"/>
          <p:cNvSpPr/>
          <p:nvPr/>
        </p:nvSpPr>
        <p:spPr>
          <a:xfrm>
            <a:off x="4376928" y="4587240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2" name="span"/>
          <p:cNvSpPr/>
          <p:nvPr/>
        </p:nvSpPr>
        <p:spPr>
          <a:xfrm>
            <a:off x="4523232" y="4587240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3" name="span"/>
          <p:cNvSpPr/>
          <p:nvPr/>
        </p:nvSpPr>
        <p:spPr>
          <a:xfrm>
            <a:off x="3791712" y="4743260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4" name="span"/>
          <p:cNvSpPr/>
          <p:nvPr/>
        </p:nvSpPr>
        <p:spPr>
          <a:xfrm>
            <a:off x="3791712" y="489927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5" name="span"/>
          <p:cNvSpPr/>
          <p:nvPr/>
        </p:nvSpPr>
        <p:spPr>
          <a:xfrm>
            <a:off x="3791712" y="5211318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6" name="span"/>
          <p:cNvSpPr/>
          <p:nvPr/>
        </p:nvSpPr>
        <p:spPr>
          <a:xfrm>
            <a:off x="4084320" y="521131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7" name="span"/>
          <p:cNvSpPr/>
          <p:nvPr/>
        </p:nvSpPr>
        <p:spPr>
          <a:xfrm>
            <a:off x="4157472" y="5211318"/>
            <a:ext cx="28529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8" name="span"/>
          <p:cNvSpPr/>
          <p:nvPr/>
        </p:nvSpPr>
        <p:spPr>
          <a:xfrm>
            <a:off x="7010400" y="5211318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9" name="span"/>
          <p:cNvSpPr/>
          <p:nvPr/>
        </p:nvSpPr>
        <p:spPr>
          <a:xfrm>
            <a:off x="7376160" y="521131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0" name="span"/>
          <p:cNvSpPr/>
          <p:nvPr/>
        </p:nvSpPr>
        <p:spPr>
          <a:xfrm>
            <a:off x="7522464" y="521131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1" name="span"/>
          <p:cNvSpPr/>
          <p:nvPr/>
        </p:nvSpPr>
        <p:spPr>
          <a:xfrm>
            <a:off x="3791712" y="536733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2" name="span"/>
          <p:cNvSpPr/>
          <p:nvPr/>
        </p:nvSpPr>
        <p:spPr>
          <a:xfrm>
            <a:off x="3938016" y="5367338"/>
            <a:ext cx="43159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3" name="span"/>
          <p:cNvSpPr/>
          <p:nvPr/>
        </p:nvSpPr>
        <p:spPr>
          <a:xfrm>
            <a:off x="3791712" y="552335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4" name="span"/>
          <p:cNvSpPr/>
          <p:nvPr/>
        </p:nvSpPr>
        <p:spPr>
          <a:xfrm>
            <a:off x="3938016" y="5523357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5" name="span"/>
          <p:cNvSpPr/>
          <p:nvPr/>
        </p:nvSpPr>
        <p:spPr>
          <a:xfrm>
            <a:off x="4376928" y="552335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6" name="span"/>
          <p:cNvSpPr/>
          <p:nvPr/>
        </p:nvSpPr>
        <p:spPr>
          <a:xfrm>
            <a:off x="4450080" y="5523357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7" name="span"/>
          <p:cNvSpPr/>
          <p:nvPr/>
        </p:nvSpPr>
        <p:spPr>
          <a:xfrm>
            <a:off x="5547360" y="552335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8" name="span"/>
          <p:cNvSpPr/>
          <p:nvPr/>
        </p:nvSpPr>
        <p:spPr>
          <a:xfrm>
            <a:off x="5620512" y="5523357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9" name="span"/>
          <p:cNvSpPr/>
          <p:nvPr/>
        </p:nvSpPr>
        <p:spPr>
          <a:xfrm>
            <a:off x="6864096" y="5523357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0" name="span"/>
          <p:cNvSpPr/>
          <p:nvPr/>
        </p:nvSpPr>
        <p:spPr>
          <a:xfrm>
            <a:off x="7229856" y="552335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1" name="span"/>
          <p:cNvSpPr/>
          <p:nvPr/>
        </p:nvSpPr>
        <p:spPr>
          <a:xfrm>
            <a:off x="7522464" y="552335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2" name="span"/>
          <p:cNvSpPr/>
          <p:nvPr/>
        </p:nvSpPr>
        <p:spPr>
          <a:xfrm>
            <a:off x="7595616" y="552335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3" name="span"/>
          <p:cNvSpPr/>
          <p:nvPr/>
        </p:nvSpPr>
        <p:spPr>
          <a:xfrm>
            <a:off x="7888224" y="552335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4" name="span"/>
          <p:cNvSpPr/>
          <p:nvPr/>
        </p:nvSpPr>
        <p:spPr>
          <a:xfrm>
            <a:off x="3791712" y="567937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5" name="span"/>
          <p:cNvSpPr/>
          <p:nvPr/>
        </p:nvSpPr>
        <p:spPr>
          <a:xfrm>
            <a:off x="4084320" y="5679377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6" name="span"/>
          <p:cNvSpPr/>
          <p:nvPr/>
        </p:nvSpPr>
        <p:spPr>
          <a:xfrm>
            <a:off x="4962144" y="567937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7" name="span"/>
          <p:cNvSpPr/>
          <p:nvPr/>
        </p:nvSpPr>
        <p:spPr>
          <a:xfrm>
            <a:off x="5035296" y="5679377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8" name="span"/>
          <p:cNvSpPr/>
          <p:nvPr/>
        </p:nvSpPr>
        <p:spPr>
          <a:xfrm>
            <a:off x="6278880" y="567937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9" name="span"/>
          <p:cNvSpPr/>
          <p:nvPr/>
        </p:nvSpPr>
        <p:spPr>
          <a:xfrm>
            <a:off x="3791712" y="583539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0" name="span"/>
          <p:cNvSpPr/>
          <p:nvPr/>
        </p:nvSpPr>
        <p:spPr>
          <a:xfrm>
            <a:off x="3938016" y="583539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1" name="span"/>
          <p:cNvSpPr/>
          <p:nvPr/>
        </p:nvSpPr>
        <p:spPr>
          <a:xfrm>
            <a:off x="4011168" y="583539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2" name="span"/>
          <p:cNvSpPr/>
          <p:nvPr/>
        </p:nvSpPr>
        <p:spPr>
          <a:xfrm>
            <a:off x="3791712" y="599141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3" name="pre.freya@code:code"/>
          <p:cNvSpPr/>
          <p:nvPr/>
        </p:nvSpPr>
        <p:spPr>
          <a:xfrm>
            <a:off x="3791712" y="1778889"/>
            <a:ext cx="5094422" cy="4364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expect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'tstyche'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'fastify-route-contracts'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'fastify-route-contracts'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Params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Querystring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include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?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'members'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|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'projects'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Reply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;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method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'GET'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url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'/organizations/:organizationId'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handler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async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request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request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params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'Acme'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'RouteDefinition preserves its generic'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()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Fails the moment RouteDefinition</a:t>
            </a: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widens to RouteOptions</a:t>
            </a: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expect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&gt;&gt;().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toBe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OrganizationRoute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})</a:t>
            </a:r>
            <a:endParaRPr lang="en-US" sz="946" dirty="0"/>
          </a:p>
        </p:txBody>
      </p:sp>
      <p:sp>
        <p:nvSpPr>
          <p:cNvPr id="144" name="pre.freya@code:line-numbers"/>
          <p:cNvSpPr/>
          <p:nvPr/>
        </p:nvSpPr>
        <p:spPr>
          <a:xfrm>
            <a:off x="3425952" y="1778889"/>
            <a:ext cx="146304" cy="4364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9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10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19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20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28</a:t>
            </a:r>
            <a:endParaRPr lang="en-US" sz="946" dirty="0"/>
          </a:p>
        </p:txBody>
      </p:sp>
      <p:pic>
        <p:nvPicPr>
          <p:cNvPr id="14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4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alk@code-t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517648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8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45780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Can a consumer call it?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206496" y="1746409"/>
            <a:ext cx="5779008" cy="4388168"/>
          </a:xfrm>
          <a:prstGeom prst="roundRect">
            <a:avLst>
              <a:gd name="adj" fmla="val 1389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791712" y="1984153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230624" y="1984153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450080" y="1984153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888992" y="1984153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035296" y="1984153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327904" y="1984153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547360" y="1984153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5839968" y="1984153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5913120" y="1984153"/>
            <a:ext cx="6583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3791712" y="2140172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4230624" y="2140172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450080" y="2140172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815840" y="2140172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5035296" y="2140172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5327904" y="2140172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401056" y="2140172"/>
            <a:ext cx="182880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3791712" y="2296192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4230624" y="2296192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4303776" y="2296192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4596384" y="229619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3791712" y="245221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3938016" y="2452211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5035296" y="245221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3791712" y="260823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3938016" y="2608231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3791712" y="2764250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3938016" y="2764250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4230624" y="2764250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4303776" y="2764250"/>
            <a:ext cx="182880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3791712" y="307628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4084320" y="307628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4157472" y="3076289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5401056" y="307628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5474208" y="307628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5547360" y="307628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3791712" y="323230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3938016" y="323230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4376928" y="323230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4669536" y="3232309"/>
            <a:ext cx="10241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5693664" y="323230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5839968" y="323230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6278880" y="323230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3791712" y="338832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3938016" y="3388328"/>
            <a:ext cx="80467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4742688" y="3388328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5035296" y="3388328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5547360" y="338832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5620512" y="338832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5766816" y="3388328"/>
            <a:ext cx="6583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6425184" y="3388328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6644640" y="3388328"/>
            <a:ext cx="7315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7376160" y="338832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3791712" y="35443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3938016" y="3544348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4303776" y="3544348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4596384" y="35443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4742688" y="35443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4888992" y="3544348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5327904" y="35443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5474208" y="3544348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5766816" y="35443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5913120" y="3544348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6352032" y="35443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3791712" y="370036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3791712" y="4012406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4157472" y="401240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4230624" y="4012406"/>
            <a:ext cx="160934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5839968" y="401240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5986272" y="4012406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7083552" y="401240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7156704" y="4012406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8400288" y="401240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8546592" y="401240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8619744" y="401240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3791712" y="416842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3938016" y="4168426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4376928" y="416842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4523232" y="4168426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4888992" y="41684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3791712" y="43244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3938016" y="4324445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4157472" y="43244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4303776" y="4324445"/>
            <a:ext cx="23408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6644640" y="4324445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3791712" y="44804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3938016" y="4480465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4450080" y="44804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4596384" y="4480465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4962144" y="4480465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5035296" y="4480465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5547360" y="4480465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span"/>
          <p:cNvSpPr/>
          <p:nvPr/>
        </p:nvSpPr>
        <p:spPr>
          <a:xfrm>
            <a:off x="5620512" y="44804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9" name="span"/>
          <p:cNvSpPr/>
          <p:nvPr/>
        </p:nvSpPr>
        <p:spPr>
          <a:xfrm>
            <a:off x="5766816" y="4480465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0" name="span"/>
          <p:cNvSpPr/>
          <p:nvPr/>
        </p:nvSpPr>
        <p:spPr>
          <a:xfrm>
            <a:off x="3791712" y="4636484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1" name="span"/>
          <p:cNvSpPr/>
          <p:nvPr/>
        </p:nvSpPr>
        <p:spPr>
          <a:xfrm>
            <a:off x="4084320" y="46364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2" name="span"/>
          <p:cNvSpPr/>
          <p:nvPr/>
        </p:nvSpPr>
        <p:spPr>
          <a:xfrm>
            <a:off x="4230624" y="46364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3" name="span"/>
          <p:cNvSpPr/>
          <p:nvPr/>
        </p:nvSpPr>
        <p:spPr>
          <a:xfrm>
            <a:off x="4376928" y="4636484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4" name="span"/>
          <p:cNvSpPr/>
          <p:nvPr/>
        </p:nvSpPr>
        <p:spPr>
          <a:xfrm>
            <a:off x="4888992" y="463648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5" name="span"/>
          <p:cNvSpPr/>
          <p:nvPr/>
        </p:nvSpPr>
        <p:spPr>
          <a:xfrm>
            <a:off x="4962144" y="4636484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6" name="span"/>
          <p:cNvSpPr/>
          <p:nvPr/>
        </p:nvSpPr>
        <p:spPr>
          <a:xfrm>
            <a:off x="5401056" y="463648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7" name="span"/>
          <p:cNvSpPr/>
          <p:nvPr/>
        </p:nvSpPr>
        <p:spPr>
          <a:xfrm>
            <a:off x="5474208" y="4636484"/>
            <a:ext cx="10241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8" name="span"/>
          <p:cNvSpPr/>
          <p:nvPr/>
        </p:nvSpPr>
        <p:spPr>
          <a:xfrm>
            <a:off x="6498336" y="463648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9" name="span"/>
          <p:cNvSpPr/>
          <p:nvPr/>
        </p:nvSpPr>
        <p:spPr>
          <a:xfrm>
            <a:off x="3791712" y="4792504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0" name="span"/>
          <p:cNvSpPr/>
          <p:nvPr/>
        </p:nvSpPr>
        <p:spPr>
          <a:xfrm>
            <a:off x="4084320" y="4792504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1" name="span"/>
          <p:cNvSpPr/>
          <p:nvPr/>
        </p:nvSpPr>
        <p:spPr>
          <a:xfrm>
            <a:off x="4376928" y="479250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2" name="span"/>
          <p:cNvSpPr/>
          <p:nvPr/>
        </p:nvSpPr>
        <p:spPr>
          <a:xfrm>
            <a:off x="4523232" y="4792504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3" name="span"/>
          <p:cNvSpPr/>
          <p:nvPr/>
        </p:nvSpPr>
        <p:spPr>
          <a:xfrm>
            <a:off x="3791712" y="4948523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4" name="span"/>
          <p:cNvSpPr/>
          <p:nvPr/>
        </p:nvSpPr>
        <p:spPr>
          <a:xfrm>
            <a:off x="3791712" y="5104543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5" name="span"/>
          <p:cNvSpPr/>
          <p:nvPr/>
        </p:nvSpPr>
        <p:spPr>
          <a:xfrm>
            <a:off x="3791712" y="5416582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6" name="span"/>
          <p:cNvSpPr/>
          <p:nvPr/>
        </p:nvSpPr>
        <p:spPr>
          <a:xfrm>
            <a:off x="4084320" y="5416582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7" name="span"/>
          <p:cNvSpPr/>
          <p:nvPr/>
        </p:nvSpPr>
        <p:spPr>
          <a:xfrm>
            <a:off x="4157472" y="5416582"/>
            <a:ext cx="343814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8" name="span"/>
          <p:cNvSpPr/>
          <p:nvPr/>
        </p:nvSpPr>
        <p:spPr>
          <a:xfrm>
            <a:off x="7595616" y="5416582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9" name="span"/>
          <p:cNvSpPr/>
          <p:nvPr/>
        </p:nvSpPr>
        <p:spPr>
          <a:xfrm>
            <a:off x="7961376" y="541658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0" name="span"/>
          <p:cNvSpPr/>
          <p:nvPr/>
        </p:nvSpPr>
        <p:spPr>
          <a:xfrm>
            <a:off x="8107680" y="541658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1" name="span"/>
          <p:cNvSpPr/>
          <p:nvPr/>
        </p:nvSpPr>
        <p:spPr>
          <a:xfrm>
            <a:off x="3791712" y="557260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2" name="span"/>
          <p:cNvSpPr/>
          <p:nvPr/>
        </p:nvSpPr>
        <p:spPr>
          <a:xfrm>
            <a:off x="3938016" y="5572601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3" name="span"/>
          <p:cNvSpPr/>
          <p:nvPr/>
        </p:nvSpPr>
        <p:spPr>
          <a:xfrm>
            <a:off x="4376928" y="557260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4" name="span"/>
          <p:cNvSpPr/>
          <p:nvPr/>
        </p:nvSpPr>
        <p:spPr>
          <a:xfrm>
            <a:off x="4450080" y="5572601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5" name="span"/>
          <p:cNvSpPr/>
          <p:nvPr/>
        </p:nvSpPr>
        <p:spPr>
          <a:xfrm>
            <a:off x="4815840" y="557260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6" name="span"/>
          <p:cNvSpPr/>
          <p:nvPr/>
        </p:nvSpPr>
        <p:spPr>
          <a:xfrm>
            <a:off x="4962144" y="557260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7" name="span"/>
          <p:cNvSpPr/>
          <p:nvPr/>
        </p:nvSpPr>
        <p:spPr>
          <a:xfrm>
            <a:off x="5254752" y="557260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8" name="span"/>
          <p:cNvSpPr/>
          <p:nvPr/>
        </p:nvSpPr>
        <p:spPr>
          <a:xfrm>
            <a:off x="5327904" y="5572601"/>
            <a:ext cx="117043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9" name="span"/>
          <p:cNvSpPr/>
          <p:nvPr/>
        </p:nvSpPr>
        <p:spPr>
          <a:xfrm>
            <a:off x="6498336" y="557260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0" name="span"/>
          <p:cNvSpPr/>
          <p:nvPr/>
        </p:nvSpPr>
        <p:spPr>
          <a:xfrm>
            <a:off x="6571488" y="5572601"/>
            <a:ext cx="160934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1" name="span"/>
          <p:cNvSpPr/>
          <p:nvPr/>
        </p:nvSpPr>
        <p:spPr>
          <a:xfrm>
            <a:off x="8180832" y="557260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2" name="span"/>
          <p:cNvSpPr/>
          <p:nvPr/>
        </p:nvSpPr>
        <p:spPr>
          <a:xfrm>
            <a:off x="3791712" y="57286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3" name="pre.freya@code:code"/>
          <p:cNvSpPr/>
          <p:nvPr/>
        </p:nvSpPr>
        <p:spPr>
          <a:xfrm>
            <a:off x="3791712" y="1984153"/>
            <a:ext cx="5094422" cy="3896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expect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'tstyche'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'fastify-route-contracts'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'fastify-route-contracts'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Params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Querystring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include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?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'members'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|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'projects'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Reply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;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&lt;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&gt;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method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'GET'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url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'/organizations/:organizationId'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handler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async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request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request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params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'Acme'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'route factory accepts the intended definition'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()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expect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).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toBeCallableWith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})</a:t>
            </a:r>
            <a:endParaRPr lang="en-US" sz="946" dirty="0"/>
          </a:p>
        </p:txBody>
      </p:sp>
      <p:sp>
        <p:nvSpPr>
          <p:cNvPr id="134" name="pre.freya@code:line-numbers"/>
          <p:cNvSpPr/>
          <p:nvPr/>
        </p:nvSpPr>
        <p:spPr>
          <a:xfrm>
            <a:off x="3425952" y="1984153"/>
            <a:ext cx="146304" cy="3896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9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10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19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20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25</a:t>
            </a:r>
            <a:endParaRPr lang="en-US" sz="946" dirty="0"/>
          </a:p>
        </p:txBody>
      </p:sp>
      <p:pic>
        <p:nvPicPr>
          <p:cNvPr id="13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3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alk@code-t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47497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9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622401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Reject bad input before runtime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755136" y="1541145"/>
            <a:ext cx="4681728" cy="4856226"/>
          </a:xfrm>
          <a:prstGeom prst="roundRect">
            <a:avLst>
              <a:gd name="adj" fmla="val 1302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4340352" y="177888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779264" y="177888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998720" y="177888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437632" y="177888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583936" y="177888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876544" y="177888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6096000" y="177888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6388608" y="177888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6461760" y="1778889"/>
            <a:ext cx="6583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4340352" y="1934909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4779264" y="193490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998720" y="1934909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5364480" y="1934909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5583936" y="193490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5876544" y="193490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949696" y="1934909"/>
            <a:ext cx="182880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4340352" y="2090928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4779264" y="209092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4852416" y="2090928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5145024" y="209092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4340352" y="224694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4486656" y="2246948"/>
            <a:ext cx="109728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5583936" y="224694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4340352" y="240296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4486656" y="2402967"/>
            <a:ext cx="87782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4340352" y="255898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4486656" y="255898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4779264" y="255898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4852416" y="2558987"/>
            <a:ext cx="182880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4340352" y="2871026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4632960" y="28710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4706112" y="2871026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5949696" y="28710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6022848" y="287102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6096000" y="287102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4340352" y="30270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4486656" y="3027045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4925568" y="3027045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5218176" y="3027045"/>
            <a:ext cx="10241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6242304" y="30270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6388608" y="3027045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6827520" y="302704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4340352" y="31830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4486656" y="3183065"/>
            <a:ext cx="80467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5291328" y="3183065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5583936" y="3183065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6096000" y="3183065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6169152" y="31830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6315456" y="3183065"/>
            <a:ext cx="65836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6973824" y="3183065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7193280" y="3183065"/>
            <a:ext cx="7315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7924800" y="3183065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4340352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4486656" y="3339084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4852416" y="3339084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5145024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5291328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5437632" y="3339084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5876544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6022848" y="3339084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6315456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6461760" y="3339084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6900672" y="3339084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4340352" y="3495104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4340352" y="3807143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4632960" y="3807143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4706112" y="3807143"/>
            <a:ext cx="22677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6973824" y="3807143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7339584" y="3807143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7485888" y="3807143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4340352" y="396316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4486656" y="3963162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4925568" y="3963162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4998720" y="3963162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5364480" y="3963162"/>
            <a:ext cx="80467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6169152" y="3963162"/>
            <a:ext cx="117043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7339584" y="396316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4340352" y="4119182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4632960" y="4119182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5071872" y="4119182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5218176" y="4119182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5583936" y="4119182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4340352" y="427520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4632960" y="4275201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4852416" y="427520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4998720" y="4275201"/>
            <a:ext cx="23408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7339584" y="4275201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4340352" y="443122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4632960" y="4431221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5145024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5291328" y="4431221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span"/>
          <p:cNvSpPr/>
          <p:nvPr/>
        </p:nvSpPr>
        <p:spPr>
          <a:xfrm>
            <a:off x="5657088" y="443122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9" name="span"/>
          <p:cNvSpPr/>
          <p:nvPr/>
        </p:nvSpPr>
        <p:spPr>
          <a:xfrm>
            <a:off x="5949696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0" name="span"/>
          <p:cNvSpPr/>
          <p:nvPr/>
        </p:nvSpPr>
        <p:spPr>
          <a:xfrm>
            <a:off x="6096000" y="443122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1" name="span"/>
          <p:cNvSpPr/>
          <p:nvPr/>
        </p:nvSpPr>
        <p:spPr>
          <a:xfrm>
            <a:off x="6388608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2" name="span"/>
          <p:cNvSpPr/>
          <p:nvPr/>
        </p:nvSpPr>
        <p:spPr>
          <a:xfrm>
            <a:off x="6534912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3" name="span"/>
          <p:cNvSpPr/>
          <p:nvPr/>
        </p:nvSpPr>
        <p:spPr>
          <a:xfrm>
            <a:off x="6681216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4" name="span"/>
          <p:cNvSpPr/>
          <p:nvPr/>
        </p:nvSpPr>
        <p:spPr>
          <a:xfrm>
            <a:off x="6827520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5" name="span"/>
          <p:cNvSpPr/>
          <p:nvPr/>
        </p:nvSpPr>
        <p:spPr>
          <a:xfrm>
            <a:off x="6973824" y="443122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6" name="span"/>
          <p:cNvSpPr/>
          <p:nvPr/>
        </p:nvSpPr>
        <p:spPr>
          <a:xfrm>
            <a:off x="7266432" y="4431221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7" name="span"/>
          <p:cNvSpPr/>
          <p:nvPr/>
        </p:nvSpPr>
        <p:spPr>
          <a:xfrm>
            <a:off x="7412736" y="4431221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8" name="span"/>
          <p:cNvSpPr/>
          <p:nvPr/>
        </p:nvSpPr>
        <p:spPr>
          <a:xfrm>
            <a:off x="7851648" y="4431221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9" name="span"/>
          <p:cNvSpPr/>
          <p:nvPr/>
        </p:nvSpPr>
        <p:spPr>
          <a:xfrm>
            <a:off x="4340352" y="4587240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0" name="span"/>
          <p:cNvSpPr/>
          <p:nvPr/>
        </p:nvSpPr>
        <p:spPr>
          <a:xfrm>
            <a:off x="4340352" y="4743260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1" name="span"/>
          <p:cNvSpPr/>
          <p:nvPr/>
        </p:nvSpPr>
        <p:spPr>
          <a:xfrm>
            <a:off x="4340352" y="5055299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2" name="span"/>
          <p:cNvSpPr/>
          <p:nvPr/>
        </p:nvSpPr>
        <p:spPr>
          <a:xfrm>
            <a:off x="4632960" y="5055299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3" name="span"/>
          <p:cNvSpPr/>
          <p:nvPr/>
        </p:nvSpPr>
        <p:spPr>
          <a:xfrm>
            <a:off x="4706112" y="5055299"/>
            <a:ext cx="25603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4" name="span"/>
          <p:cNvSpPr/>
          <p:nvPr/>
        </p:nvSpPr>
        <p:spPr>
          <a:xfrm>
            <a:off x="7266432" y="5055299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5" name="span"/>
          <p:cNvSpPr/>
          <p:nvPr/>
        </p:nvSpPr>
        <p:spPr>
          <a:xfrm>
            <a:off x="7632192" y="505529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6" name="span"/>
          <p:cNvSpPr/>
          <p:nvPr/>
        </p:nvSpPr>
        <p:spPr>
          <a:xfrm>
            <a:off x="7778496" y="5055299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7" name="span"/>
          <p:cNvSpPr/>
          <p:nvPr/>
        </p:nvSpPr>
        <p:spPr>
          <a:xfrm>
            <a:off x="4340352" y="521131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8" name="span"/>
          <p:cNvSpPr/>
          <p:nvPr/>
        </p:nvSpPr>
        <p:spPr>
          <a:xfrm>
            <a:off x="4486656" y="5211318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9" name="span"/>
          <p:cNvSpPr/>
          <p:nvPr/>
        </p:nvSpPr>
        <p:spPr>
          <a:xfrm>
            <a:off x="4925568" y="521131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0" name="span"/>
          <p:cNvSpPr/>
          <p:nvPr/>
        </p:nvSpPr>
        <p:spPr>
          <a:xfrm>
            <a:off x="4998720" y="5211318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1" name="span"/>
          <p:cNvSpPr/>
          <p:nvPr/>
        </p:nvSpPr>
        <p:spPr>
          <a:xfrm>
            <a:off x="5364480" y="5211318"/>
            <a:ext cx="80467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2" name="span"/>
          <p:cNvSpPr/>
          <p:nvPr/>
        </p:nvSpPr>
        <p:spPr>
          <a:xfrm>
            <a:off x="6169152" y="5211318"/>
            <a:ext cx="117043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3" name="span"/>
          <p:cNvSpPr/>
          <p:nvPr/>
        </p:nvSpPr>
        <p:spPr>
          <a:xfrm>
            <a:off x="7339584" y="521131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4" name="span"/>
          <p:cNvSpPr/>
          <p:nvPr/>
        </p:nvSpPr>
        <p:spPr>
          <a:xfrm>
            <a:off x="4340352" y="5367338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5" name="span"/>
          <p:cNvSpPr/>
          <p:nvPr/>
        </p:nvSpPr>
        <p:spPr>
          <a:xfrm>
            <a:off x="4632960" y="5367338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6" name="span"/>
          <p:cNvSpPr/>
          <p:nvPr/>
        </p:nvSpPr>
        <p:spPr>
          <a:xfrm>
            <a:off x="5071872" y="5367338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7" name="span"/>
          <p:cNvSpPr/>
          <p:nvPr/>
        </p:nvSpPr>
        <p:spPr>
          <a:xfrm>
            <a:off x="5218176" y="5367338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8" name="span"/>
          <p:cNvSpPr/>
          <p:nvPr/>
        </p:nvSpPr>
        <p:spPr>
          <a:xfrm>
            <a:off x="5583936" y="536733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9" name="span"/>
          <p:cNvSpPr/>
          <p:nvPr/>
        </p:nvSpPr>
        <p:spPr>
          <a:xfrm>
            <a:off x="4340352" y="552335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0" name="span"/>
          <p:cNvSpPr/>
          <p:nvPr/>
        </p:nvSpPr>
        <p:spPr>
          <a:xfrm>
            <a:off x="4632960" y="5523357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1" name="span"/>
          <p:cNvSpPr/>
          <p:nvPr/>
        </p:nvSpPr>
        <p:spPr>
          <a:xfrm>
            <a:off x="4852416" y="552335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2" name="span"/>
          <p:cNvSpPr/>
          <p:nvPr/>
        </p:nvSpPr>
        <p:spPr>
          <a:xfrm>
            <a:off x="4998720" y="5523357"/>
            <a:ext cx="117043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3" name="span"/>
          <p:cNvSpPr/>
          <p:nvPr/>
        </p:nvSpPr>
        <p:spPr>
          <a:xfrm>
            <a:off x="6169152" y="552335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4" name="span"/>
          <p:cNvSpPr/>
          <p:nvPr/>
        </p:nvSpPr>
        <p:spPr>
          <a:xfrm>
            <a:off x="4340352" y="567937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5" name="span"/>
          <p:cNvSpPr/>
          <p:nvPr/>
        </p:nvSpPr>
        <p:spPr>
          <a:xfrm>
            <a:off x="4632960" y="5679377"/>
            <a:ext cx="51206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6" name="span"/>
          <p:cNvSpPr/>
          <p:nvPr/>
        </p:nvSpPr>
        <p:spPr>
          <a:xfrm>
            <a:off x="5145024" y="567937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7" name="span"/>
          <p:cNvSpPr/>
          <p:nvPr/>
        </p:nvSpPr>
        <p:spPr>
          <a:xfrm>
            <a:off x="5291328" y="5679377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8" name="span"/>
          <p:cNvSpPr/>
          <p:nvPr/>
        </p:nvSpPr>
        <p:spPr>
          <a:xfrm>
            <a:off x="5657088" y="567937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9" name="span"/>
          <p:cNvSpPr/>
          <p:nvPr/>
        </p:nvSpPr>
        <p:spPr>
          <a:xfrm>
            <a:off x="5949696" y="567937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0" name="span"/>
          <p:cNvSpPr/>
          <p:nvPr/>
        </p:nvSpPr>
        <p:spPr>
          <a:xfrm>
            <a:off x="6096000" y="567937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1" name="span"/>
          <p:cNvSpPr/>
          <p:nvPr/>
        </p:nvSpPr>
        <p:spPr>
          <a:xfrm>
            <a:off x="6388608" y="567937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2" name="span"/>
          <p:cNvSpPr/>
          <p:nvPr/>
        </p:nvSpPr>
        <p:spPr>
          <a:xfrm>
            <a:off x="6534912" y="567937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3" name="span"/>
          <p:cNvSpPr/>
          <p:nvPr/>
        </p:nvSpPr>
        <p:spPr>
          <a:xfrm>
            <a:off x="6681216" y="5679377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4" name="span"/>
          <p:cNvSpPr/>
          <p:nvPr/>
        </p:nvSpPr>
        <p:spPr>
          <a:xfrm>
            <a:off x="6900672" y="567937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5" name="span"/>
          <p:cNvSpPr/>
          <p:nvPr/>
        </p:nvSpPr>
        <p:spPr>
          <a:xfrm>
            <a:off x="7046976" y="567937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6" name="span"/>
          <p:cNvSpPr/>
          <p:nvPr/>
        </p:nvSpPr>
        <p:spPr>
          <a:xfrm>
            <a:off x="7339584" y="5679377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7" name="span"/>
          <p:cNvSpPr/>
          <p:nvPr/>
        </p:nvSpPr>
        <p:spPr>
          <a:xfrm>
            <a:off x="7485888" y="5679377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8" name="span"/>
          <p:cNvSpPr/>
          <p:nvPr/>
        </p:nvSpPr>
        <p:spPr>
          <a:xfrm>
            <a:off x="7924800" y="567937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9" name="span"/>
          <p:cNvSpPr/>
          <p:nvPr/>
        </p:nvSpPr>
        <p:spPr>
          <a:xfrm>
            <a:off x="4340352" y="5835396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0" name="span"/>
          <p:cNvSpPr/>
          <p:nvPr/>
        </p:nvSpPr>
        <p:spPr>
          <a:xfrm>
            <a:off x="4340352" y="5991416"/>
            <a:ext cx="14630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1" name="pre.freya@code:code"/>
          <p:cNvSpPr/>
          <p:nvPr/>
        </p:nvSpPr>
        <p:spPr>
          <a:xfrm>
            <a:off x="4340352" y="1778889"/>
            <a:ext cx="3997142" cy="4364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expect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'tstyche'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'fastify-route-contracts'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RouteDefinition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RouteOptions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'fastify-route-contracts'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Params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organizationId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Querystring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include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?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'members'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|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'projects'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Reply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;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string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'a bad reply shape is rejected'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()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expect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).type.not.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toBeCallableWith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method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'GET'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url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'/organizations/:organizationId'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handler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async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()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42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'Acme'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}),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'a missing route param is rejected'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() </a:t>
            </a:r>
            <a:r>
              <a:rPr lang="en-US" sz="946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expect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route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).type.not.</a:t>
            </a: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toBeCallableWith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method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'GET'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url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'/organizations'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handler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async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() </a:t>
            </a:r>
            <a:r>
              <a:rPr lang="en-US" sz="946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({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'x'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946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'Acme'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}),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})</a:t>
            </a:r>
            <a:endParaRPr lang="en-US" sz="946" dirty="0"/>
          </a:p>
        </p:txBody>
      </p:sp>
      <p:sp>
        <p:nvSpPr>
          <p:cNvPr id="152" name="pre.freya@code:line-numbers"/>
          <p:cNvSpPr/>
          <p:nvPr/>
        </p:nvSpPr>
        <p:spPr>
          <a:xfrm>
            <a:off x="3974592" y="1778889"/>
            <a:ext cx="146304" cy="4364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9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10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18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19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20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26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27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28</a:t>
            </a:r>
            <a:endParaRPr lang="en-US" sz="946" dirty="0"/>
          </a:p>
        </p:txBody>
      </p:sp>
      <p:pic>
        <p:nvPicPr>
          <p:cNvPr id="153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4163568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10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771753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One suite, multiple TypeScript versions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218688" y="3183255"/>
            <a:ext cx="5754624" cy="1514475"/>
          </a:xfrm>
          <a:prstGeom prst="roundRect">
            <a:avLst>
              <a:gd name="adj" fmla="val 402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998976" y="3614166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291584" y="361416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389120" y="3614166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071872" y="361416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169408" y="3614166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949696" y="361416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6047232" y="3614166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3998976" y="4230243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4291584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4389120" y="4230243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5071872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5169408" y="4230243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5949696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6047232" y="4230243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3998976" y="3408807"/>
            <a:ext cx="468172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3998976" y="4024884"/>
            <a:ext cx="458419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pre.freya@code:code"/>
          <p:cNvSpPr/>
          <p:nvPr/>
        </p:nvSpPr>
        <p:spPr>
          <a:xfrm>
            <a:off x="3998976" y="3408807"/>
            <a:ext cx="4839736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7F848E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The package supports both compiler generations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npx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tstyche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--target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'5.4 || 5.9'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7F848E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Or let CI cover every supported minor release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npx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tstyche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--target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'&gt;=5.4'</a:t>
            </a:r>
            <a:endParaRPr lang="en-US" sz="1244" dirty="0"/>
          </a:p>
        </p:txBody>
      </p:sp>
      <p:sp>
        <p:nvSpPr>
          <p:cNvPr id="24" name="pre.freya@code:line-numbers"/>
          <p:cNvSpPr/>
          <p:nvPr/>
        </p:nvSpPr>
        <p:spPr>
          <a:xfrm>
            <a:off x="3608832" y="3408807"/>
            <a:ext cx="97536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1244" dirty="0"/>
          </a:p>
        </p:txBody>
      </p:sp>
      <p:pic>
        <p:nvPicPr>
          <p:cNvPr id="2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3243072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11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742492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Make CI protect the package contract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2828544" y="2772537"/>
            <a:ext cx="6534912" cy="2335911"/>
          </a:xfrm>
          <a:prstGeom prst="roundRect">
            <a:avLst>
              <a:gd name="adj" fmla="val 2610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608832" y="3408807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3998976" y="3408807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5169408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364480" y="3408807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6242304" y="340880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3608832" y="3614166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3998976" y="3614166"/>
            <a:ext cx="185318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5852160" y="3614166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6047232" y="3614166"/>
            <a:ext cx="30236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3608832" y="3819525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3608832" y="4230243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3998976" y="4230243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876800" y="423024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5071872" y="4230243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3608832" y="4435602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3608832" y="464096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3608832" y="2998089"/>
            <a:ext cx="97536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3608832" y="3203448"/>
            <a:ext cx="19507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3803904" y="3203448"/>
            <a:ext cx="877824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4681728" y="3203448"/>
            <a:ext cx="29260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3608832" y="4024884"/>
            <a:ext cx="19507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3803904" y="4024884"/>
            <a:ext cx="165811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5462016" y="4024884"/>
            <a:ext cx="29260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pre.freya@code:code"/>
          <p:cNvSpPr/>
          <p:nvPr/>
        </p:nvSpPr>
        <p:spPr>
          <a:xfrm>
            <a:off x="3608832" y="2998089"/>
            <a:ext cx="5620024" cy="1850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E06C75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"scripts"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"test:types"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"tstyche"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"test:types:compat"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"tstyche --target '5.4 || 5.9'"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E06C75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"devDependencies"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"tstyche"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"latest"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1244" dirty="0"/>
          </a:p>
        </p:txBody>
      </p:sp>
      <p:sp>
        <p:nvSpPr>
          <p:cNvPr id="31" name="pre.freya@code:line-numbers"/>
          <p:cNvSpPr/>
          <p:nvPr/>
        </p:nvSpPr>
        <p:spPr>
          <a:xfrm>
            <a:off x="3218688" y="2998089"/>
            <a:ext cx="97536" cy="1850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7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8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9</a:t>
            </a:r>
            <a:endParaRPr lang="en-US" sz="1244" dirty="0"/>
          </a:p>
        </p:txBody>
      </p:sp>
      <p:pic>
        <p:nvPicPr>
          <p:cNvPr id="32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3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4145280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12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768705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feedback loop is deliberately small</a:t>
            </a:r>
            <a:endParaRPr lang="en-US" sz="3240" dirty="0"/>
          </a:p>
        </p:txBody>
      </p:sp>
      <p:pic>
        <p:nvPicPr>
          <p:cNvPr id="6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41120" y="1571625"/>
            <a:ext cx="4328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Edit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341120" y="1898999"/>
            <a:ext cx="38953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Change the generic or the declaration file.</a:t>
            </a:r>
            <a:endParaRPr lang="en-US" sz="1555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6705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Hover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39380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See the consumer-facing type in VS Code.</a:t>
            </a:r>
            <a:endParaRPr lang="en-US" sz="1555" dirty="0"/>
          </a:p>
        </p:txBody>
      </p:sp>
      <p:pic>
        <p:nvPicPr>
          <p:cNvPr id="12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1341120" y="4253865"/>
            <a:ext cx="4876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4581239"/>
            <a:ext cx="463905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TSTyche checks the same language-service view.</a:t>
            </a:r>
            <a:endParaRPr lang="en-US" sz="1555" dirty="0"/>
          </a:p>
        </p:txBody>
      </p:sp>
      <p:pic>
        <p:nvPicPr>
          <p:cNvPr id="15" name="svg.freya@svg.theme@icon.theme@item__icon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680" y="5590794"/>
            <a:ext cx="609600" cy="609600"/>
          </a:xfrm>
          <a:prstGeom prst="rect">
            <a:avLst/>
          </a:prstGeom>
        </p:spPr>
      </p:pic>
      <p:sp>
        <p:nvSpPr>
          <p:cNvPr id="16" name="span"/>
          <p:cNvSpPr/>
          <p:nvPr/>
        </p:nvSpPr>
        <p:spPr>
          <a:xfrm>
            <a:off x="1341120" y="5594985"/>
            <a:ext cx="5059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Ship</a:t>
            </a:r>
            <a:endParaRPr lang="en-US" sz="1814" dirty="0"/>
          </a:p>
        </p:txBody>
      </p:sp>
      <p:sp>
        <p:nvSpPr>
          <p:cNvPr id="17" name="span"/>
          <p:cNvSpPr/>
          <p:nvPr/>
        </p:nvSpPr>
        <p:spPr>
          <a:xfrm>
            <a:off x="1341120" y="5922359"/>
            <a:ext cx="4767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CI prevents a type contract from regressing silently.</a:t>
            </a:r>
            <a:endParaRPr lang="en-US" sz="1555" dirty="0"/>
          </a:p>
        </p:txBody>
      </p:sp>
      <p:pic>
        <p:nvPicPr>
          <p:cNvPr id="18" name="svg.freya@svg.theme@logo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reaker.theme@breaker--purpl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break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span"/>
          <p:cNvSpPr/>
          <p:nvPr/>
        </p:nvSpPr>
        <p:spPr>
          <a:xfrm>
            <a:off x="487680" y="1775936"/>
            <a:ext cx="6906768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7128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Types are active</a:t>
            </a:r>
            <a:endParaRPr lang="en-US" sz="7128" dirty="0"/>
          </a:p>
        </p:txBody>
      </p:sp>
      <p:sp>
        <p:nvSpPr>
          <p:cNvPr id="6" name="span"/>
          <p:cNvSpPr/>
          <p:nvPr/>
        </p:nvSpPr>
        <p:spPr>
          <a:xfrm>
            <a:off x="487680" y="2816924"/>
            <a:ext cx="6284976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7128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documentation</a:t>
            </a:r>
            <a:endParaRPr lang="en-US" sz="7128" dirty="0"/>
          </a:p>
        </p:txBody>
      </p:sp>
      <p:sp>
        <p:nvSpPr>
          <p:cNvPr id="7" name="span"/>
          <p:cNvSpPr/>
          <p:nvPr/>
        </p:nvSpPr>
        <p:spPr>
          <a:xfrm>
            <a:off x="487680" y="4168807"/>
            <a:ext cx="6205728" cy="3596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333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Start with the public type contract your users</a:t>
            </a:r>
            <a:endParaRPr lang="en-US" sz="2333" dirty="0"/>
          </a:p>
        </p:txBody>
      </p:sp>
      <p:sp>
        <p:nvSpPr>
          <p:cNvPr id="8" name="span"/>
          <p:cNvSpPr/>
          <p:nvPr/>
        </p:nvSpPr>
        <p:spPr>
          <a:xfrm>
            <a:off x="487680" y="4613243"/>
            <a:ext cx="1572768" cy="3596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333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depend on.</a:t>
            </a:r>
            <a:endParaRPr lang="en-US" sz="2333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alk@code-t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4114800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13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909523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Give your coding agent the TSTyche playbook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352800" y="3228594"/>
            <a:ext cx="5486400" cy="1423797"/>
          </a:xfrm>
          <a:prstGeom prst="roundRect">
            <a:avLst>
              <a:gd name="adj" fmla="val 4282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938016" y="3466338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157472" y="346633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230624" y="3466338"/>
            <a:ext cx="43891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669536" y="346633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742688" y="3466338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4962144" y="346633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035296" y="3466338"/>
            <a:ext cx="160934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3938016" y="3934397"/>
            <a:ext cx="46817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3938016" y="4090416"/>
            <a:ext cx="40233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3938016" y="4246436"/>
            <a:ext cx="446227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3938016" y="3778377"/>
            <a:ext cx="2194560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pre.freya@code:code"/>
          <p:cNvSpPr/>
          <p:nvPr/>
        </p:nvSpPr>
        <p:spPr>
          <a:xfrm>
            <a:off x="3938016" y="3466338"/>
            <a:ext cx="4801814" cy="932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npx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skills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add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tstyche/tstyche-skills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Choose the workflow you need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tstyche-type-tests        assertions, inference, compatibility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tstyche-project-setup     config, CLI, watch mode, CI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tstyche-programmatic-api  runners, reporters, embedded runs</a:t>
            </a:r>
            <a:endParaRPr lang="en-US" sz="946" dirty="0"/>
          </a:p>
        </p:txBody>
      </p:sp>
      <p:sp>
        <p:nvSpPr>
          <p:cNvPr id="19" name="pre.freya@code:line-numbers"/>
          <p:cNvSpPr/>
          <p:nvPr/>
        </p:nvSpPr>
        <p:spPr>
          <a:xfrm>
            <a:off x="3645408" y="3466338"/>
            <a:ext cx="73152" cy="932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946" dirty="0"/>
          </a:p>
        </p:txBody>
      </p:sp>
      <p:pic>
        <p:nvPicPr>
          <p:cNvPr id="20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1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alk@code-t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421233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14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752246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Live demo: make the type contract fail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608832" y="3228594"/>
            <a:ext cx="4974336" cy="1423797"/>
          </a:xfrm>
          <a:prstGeom prst="roundRect">
            <a:avLst>
              <a:gd name="adj" fmla="val 4282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4194048" y="3466338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413504" y="346633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486656" y="3466338"/>
            <a:ext cx="36576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852416" y="3466338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925568" y="3466338"/>
            <a:ext cx="336499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4194048" y="3934397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4413504" y="3934397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4486656" y="3934397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4779264" y="3934397"/>
            <a:ext cx="102412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5803392" y="3934397"/>
            <a:ext cx="153619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4194048" y="4090416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413504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486656" y="4090416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4706112" y="409041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4779264" y="4090416"/>
            <a:ext cx="7315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510784" y="4090416"/>
            <a:ext cx="292608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5803392" y="4090416"/>
            <a:ext cx="2560320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4194048" y="4246436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4413504" y="424643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4486656" y="4246436"/>
            <a:ext cx="219456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4706112" y="4246436"/>
            <a:ext cx="73152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4779264" y="4246436"/>
            <a:ext cx="1243584" cy="152400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4194048" y="3622358"/>
            <a:ext cx="146304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4340352" y="3622358"/>
            <a:ext cx="7315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4413504" y="3622358"/>
            <a:ext cx="1536192" cy="152400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pre.freya@code:code"/>
          <p:cNvSpPr/>
          <p:nvPr/>
        </p:nvSpPr>
        <p:spPr>
          <a:xfrm>
            <a:off x="4194048" y="3466338"/>
            <a:ext cx="4289750" cy="932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git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clone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https://github.com/Puppo/dont-trust-your-types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56B6C2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cd</a:t>
            </a:r>
            <a:r>
              <a:rPr lang="en-US" sz="946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dont-trust-your-types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        </a:t>
            </a: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runtime stays green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run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test:types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946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# the contract catches the refactor</a:t>
            </a:r>
            <a:endParaRPr lang="en-US" sz="946" dirty="0"/>
          </a:p>
          <a:p>
            <a:pPr algn="l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npm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run</a:t>
            </a:r>
            <a:r>
              <a:rPr lang="en-US" sz="946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946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test:types:compat</a:t>
            </a:r>
            <a:endParaRPr lang="en-US" sz="946" dirty="0"/>
          </a:p>
        </p:txBody>
      </p:sp>
      <p:sp>
        <p:nvSpPr>
          <p:cNvPr id="33" name="pre.freya@code:line-numbers"/>
          <p:cNvSpPr/>
          <p:nvPr/>
        </p:nvSpPr>
        <p:spPr>
          <a:xfrm>
            <a:off x="3901440" y="3466338"/>
            <a:ext cx="73152" cy="932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4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5</a:t>
            </a:r>
            <a:endParaRPr lang="en-US" sz="946" dirty="0"/>
          </a:p>
          <a:p>
            <a:pPr algn="r" indent="0" marL="0">
              <a:lnSpc>
                <a:spcPts val="1229"/>
              </a:lnSpc>
              <a:buNone/>
            </a:pPr>
            <a:r>
              <a:rPr lang="en-US" sz="946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6</a:t>
            </a:r>
            <a:endParaRPr lang="en-US" sz="946" dirty="0"/>
          </a:p>
        </p:txBody>
      </p:sp>
      <p:pic>
        <p:nvPicPr>
          <p:cNvPr id="3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3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4005072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15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29687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Keep exploring</a:t>
            </a:r>
            <a:endParaRPr lang="en-US" sz="3240" dirty="0"/>
          </a:p>
        </p:txBody>
      </p:sp>
      <p:pic>
        <p:nvPicPr>
          <p:cNvPr id="6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41120" y="1571625"/>
            <a:ext cx="9997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TSTyche</a:t>
            </a:r>
            <a:endParaRPr lang="en-US" sz="1814" dirty="0"/>
          </a:p>
        </p:txBody>
      </p:sp>
      <p:sp>
        <p:nvSpPr>
          <p:cNvPr id="8" name="a">
            <a:hlinkClick r:id="rId3" tooltip=""/>
          </p:cNvPr>
          <p:cNvSpPr/>
          <p:nvPr/>
        </p:nvSpPr>
        <p:spPr>
          <a:xfrm>
            <a:off x="1341120" y="1862423"/>
            <a:ext cx="18409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https://tstyche.org</a:t>
            </a:r>
            <a:endParaRPr lang="en-US" sz="1555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2713482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717673"/>
            <a:ext cx="20604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Fastify TypeScript</a:t>
            </a:r>
            <a:endParaRPr lang="en-US" sz="1814" dirty="0"/>
          </a:p>
        </p:txBody>
      </p:sp>
      <p:sp>
        <p:nvSpPr>
          <p:cNvPr id="11" name="a">
            <a:hlinkClick r:id="rId6" tooltip=""/>
          </p:cNvPr>
          <p:cNvSpPr/>
          <p:nvPr/>
        </p:nvSpPr>
        <p:spPr>
          <a:xfrm>
            <a:off x="1341120" y="3008471"/>
            <a:ext cx="51876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https://fastify.dev/docs/latest/Reference/TypeScript/</a:t>
            </a:r>
            <a:endParaRPr lang="en-US" sz="1555" dirty="0"/>
          </a:p>
        </p:txBody>
      </p:sp>
      <p:pic>
        <p:nvPicPr>
          <p:cNvPr id="12" name="svg.freya@svg.theme@icon.theme@item__icon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680" y="3859530"/>
            <a:ext cx="609600" cy="6096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1341120" y="3863721"/>
            <a:ext cx="17251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Talk demo repo</a:t>
            </a:r>
            <a:endParaRPr lang="en-US" sz="1814" dirty="0"/>
          </a:p>
        </p:txBody>
      </p:sp>
      <p:sp>
        <p:nvSpPr>
          <p:cNvPr id="14" name="a">
            <a:hlinkClick r:id="rId9" tooltip=""/>
          </p:cNvPr>
          <p:cNvSpPr/>
          <p:nvPr/>
        </p:nvSpPr>
        <p:spPr>
          <a:xfrm>
            <a:off x="1341120" y="4154519"/>
            <a:ext cx="47426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https://github.com/Puppo/dont-trust-your-types</a:t>
            </a:r>
            <a:endParaRPr lang="en-US" sz="1555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end__title"/>
          <p:cNvSpPr/>
          <p:nvPr/>
        </p:nvSpPr>
        <p:spPr>
          <a:xfrm>
            <a:off x="487680" y="4431030"/>
            <a:ext cx="386486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end__title"/>
          <p:cNvSpPr/>
          <p:nvPr/>
        </p:nvSpPr>
        <p:spPr>
          <a:xfrm>
            <a:off x="487680" y="5466969"/>
            <a:ext cx="386486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h1.theme@callout.theme@end__title"/>
          <p:cNvSpPr/>
          <p:nvPr/>
        </p:nvSpPr>
        <p:spPr>
          <a:xfrm>
            <a:off x="865632" y="4595622"/>
            <a:ext cx="310896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8" name="footer.theme@end__footer"/>
          <p:cNvSpPr/>
          <p:nvPr/>
        </p:nvSpPr>
        <p:spPr>
          <a:xfrm>
            <a:off x="0" y="6076569"/>
            <a:ext cx="12192000" cy="750951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9" name="strong.theme@end__social.theme@end__social--highlight.theme@end__social__author"/>
          <p:cNvSpPr/>
          <p:nvPr/>
        </p:nvSpPr>
        <p:spPr>
          <a:xfrm>
            <a:off x="487680" y="6161913"/>
            <a:ext cx="1487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 Del Puppo</a:t>
            </a:r>
            <a:endParaRPr lang="en-US" sz="1555" dirty="0"/>
          </a:p>
        </p:txBody>
      </p:sp>
      <p:sp>
        <p:nvSpPr>
          <p:cNvPr id="10" name="a.theme@end__social.theme@end__social__twitter">
            <a:hlinkClick r:id="rId2" tooltip=""/>
          </p:cNvPr>
          <p:cNvSpPr/>
          <p:nvPr/>
        </p:nvSpPr>
        <p:spPr>
          <a:xfrm>
            <a:off x="2340864" y="6161913"/>
            <a:ext cx="1030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@puppo92</a:t>
            </a:r>
            <a:endParaRPr lang="en-US" sz="1555" dirty="0"/>
          </a:p>
        </p:txBody>
      </p:sp>
      <p:sp>
        <p:nvSpPr>
          <p:cNvPr id="11" name="span.theme@end__social.theme@end__social--highlight.theme@end__social__description"/>
          <p:cNvSpPr/>
          <p:nvPr/>
        </p:nvSpPr>
        <p:spPr>
          <a:xfrm>
            <a:off x="487680" y="6494717"/>
            <a:ext cx="101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2" name="a.theme@end__social.theme@end__social__email">
            <a:hlinkClick r:id="rId3" tooltip=""/>
          </p:cNvPr>
          <p:cNvSpPr/>
          <p:nvPr/>
        </p:nvSpPr>
        <p:spPr>
          <a:xfrm>
            <a:off x="2340864" y="6494717"/>
            <a:ext cx="181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luca@delpuppo.net</a:t>
            </a:r>
            <a:endParaRPr lang="en-US" sz="1555" dirty="0"/>
          </a:p>
        </p:txBody>
      </p:sp>
      <p:sp>
        <p:nvSpPr>
          <p:cNvPr id="13" name="svg.freya@svg.theme@end__logo"/>
          <p:cNvSpPr/>
          <p:nvPr/>
        </p:nvSpPr>
        <p:spPr>
          <a:xfrm>
            <a:off x="9497568" y="6137529"/>
            <a:ext cx="12192" cy="629031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pic>
        <p:nvPicPr>
          <p:cNvPr id="14" name="svg.freya@svg.theme@end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7440" y="6137529"/>
            <a:ext cx="1706880" cy="629031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2901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Bye Bye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4376928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3389376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39265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48469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48469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103942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103942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1146048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037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771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374392" y="6183821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688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246120" y="6183821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69664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3998976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730910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Don't trust your types Type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577291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testing with TSTyche 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Inter Light</vt:lpstr>
      <vt:lpstr>Inter Medium</vt:lpstr>
      <vt:lpstr>Inter</vt:lpstr>
      <vt:lpstr>Inter ExtraBold</vt:lpstr>
      <vt:lpstr>Fira Code</vt:lpstr>
      <vt:lpstr>Inter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Don't Trust Your Types: Type Testing with TSTyche</dc:title>
  <dc:subject>TypeScript can make a Fastify package feel safe while a small refactor silently erases its public contract. This talk introduces type testing with TSTyche and shows how to protect route inference, invalid usage, and TypeScript-version compatibility.
</dc:subject>
  <dc:creator>Luca Del Puppo</dc:creator>
  <cp:lastModifiedBy>Luca Del Puppo</cp:lastModifiedBy>
  <cp:revision>1</cp:revision>
  <dcterms:created xsi:type="dcterms:W3CDTF">2026-11-02T19:31:03Z</dcterms:created>
  <dcterms:modified xsi:type="dcterms:W3CDTF">2026-11-02T19:31:03Z</dcterms:modified>
</cp:coreProperties>
</file>