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27520"/>
  <p:notesSz cx="6827520" cy="12192000"/>
  <p:embeddedFontLst>
    <p:embeddedFont>
      <p:font typeface="Inter Light" panose="02000503000000020004" charset="1"/>
      <p:regular r:id="rId22"/>
    </p:embeddedFont>
    <p:embeddedFont>
      <p:font typeface="Inter Medium" panose="02000503000000020004" charset="1"/>
      <p:regular r:id="rId23"/>
    </p:embeddedFont>
    <p:embeddedFont>
      <p:font typeface="Inter" panose="02000503000000020004" charset="1"/>
      <p:regular r:id="rId24"/>
      <p:bold r:id="rId27"/>
    </p:embeddedFont>
    <p:embeddedFont>
      <p:font typeface="Inter ExtraBold" panose="02000503000000020004" charset="1"/>
      <p:regular r:id="rId25"/>
    </p:embeddedFont>
    <p:embeddedFont>
      <p:font typeface="Fira Code" panose="020b0809050000020004" charset="1"/>
      <p:bold r:id="rId26"/>
    </p:embeddedFont>
    <p:embeddedFont>
      <p:font typeface="Inter SemiBold" panose="02000503000000020004" charset="1"/>
      <p:regular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Relationship Id="rId27" Type="http://schemas.openxmlformats.org/officeDocument/2006/relationships/font" Target="fonts/font6.fntdata"/><Relationship Id="rId28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chromedevtools-for-super-fast-ssr-applications" TargetMode="External"/><Relationship Id="rId13" Type="http://schemas.openxmlformats.org/officeDocument/2006/relationships/hyperlink" Target="https://talks.delpuppo.net/pdfs/chromedevtools-for-super-fast-ssr-applications.pdf" TargetMode="External"/><Relationship Id="rId18" Type="http://schemas.openxmlformats.org/officeDocument/2006/relationships/hyperlink" Target="https://talks.delpuppo.net/pptx/chromedevtools-for-super-fast-ssr-applications.pptx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svg"/><Relationship Id="rId4" Type="http://schemas.openxmlformats.org/officeDocument/2006/relationships/image" Target="../media/image-1-4.png"/><Relationship Id="rId5" Type="http://schemas.openxmlformats.org/officeDocument/2006/relationships/image" Target="../media/image-1-5.svg"/><Relationship Id="rId6" Type="http://schemas.openxmlformats.org/officeDocument/2006/relationships/image" Target="../media/image-1-6.png"/><Relationship Id="rId7" Type="http://schemas.openxmlformats.org/officeDocument/2006/relationships/image" Target="../media/image-1-7.svg"/><Relationship Id="rId9" Type="http://schemas.openxmlformats.org/officeDocument/2006/relationships/image" Target="../media/image-1-8.png"/><Relationship Id="rId10" Type="http://schemas.openxmlformats.org/officeDocument/2006/relationships/image" Target="../media/image-1-9.svg"/><Relationship Id="rId11" Type="http://schemas.openxmlformats.org/officeDocument/2006/relationships/image" Target="../media/image-1-10.png"/><Relationship Id="rId12" Type="http://schemas.openxmlformats.org/officeDocument/2006/relationships/image" Target="../media/image-1-11.svg"/><Relationship Id="rId14" Type="http://schemas.openxmlformats.org/officeDocument/2006/relationships/image" Target="../media/image-1-12.png"/><Relationship Id="rId15" Type="http://schemas.openxmlformats.org/officeDocument/2006/relationships/image" Target="../media/image-1-13.svg"/><Relationship Id="rId16" Type="http://schemas.openxmlformats.org/officeDocument/2006/relationships/image" Target="../media/image-1-14.png"/><Relationship Id="rId17" Type="http://schemas.openxmlformats.org/officeDocument/2006/relationships/image" Target="../media/image-1-15.svg"/><Relationship Id="rId19" Type="http://schemas.openxmlformats.org/officeDocument/2006/relationships/image" Target="../media/image-1-16.png"/><Relationship Id="rId20" Type="http://schemas.openxmlformats.org/officeDocument/2006/relationships/image" Target="../media/image-1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5" Type="http://schemas.openxmlformats.org/officeDocument/2006/relationships/image" Target="../media/image-2-3.png"/><Relationship Id="rId6" Type="http://schemas.openxmlformats.org/officeDocument/2006/relationships/image" Target="../media/image-2-4.svg"/><Relationship Id="rId8" Type="http://schemas.openxmlformats.org/officeDocument/2006/relationships/image" Target="../media/image-2-5.png"/><Relationship Id="rId9" Type="http://schemas.openxmlformats.org/officeDocument/2006/relationships/image" Target="../media/image-2-6.svg"/><Relationship Id="rId11" Type="http://schemas.openxmlformats.org/officeDocument/2006/relationships/image" Target="../media/image-2-7.png"/><Relationship Id="rId12" Type="http://schemas.openxmlformats.org/officeDocument/2006/relationships/image" Target="../media/image-2-8.svg"/><Relationship Id="rId14" Type="http://schemas.openxmlformats.org/officeDocument/2006/relationships/image" Target="../media/image-2-9.png"/><Relationship Id="rId15" Type="http://schemas.openxmlformats.org/officeDocument/2006/relationships/image" Target="../media/image-2-10.svg"/><Relationship Id="rId17" Type="http://schemas.openxmlformats.org/officeDocument/2006/relationships/image" Target="../media/image-2-11.png"/><Relationship Id="rId18" Type="http://schemas.openxmlformats.org/officeDocument/2006/relationships/image" Target="../media/image-2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arform.com/careers/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4" Type="http://schemas.openxmlformats.org/officeDocument/2006/relationships/image" Target="../media/image-3-3.png"/><Relationship Id="rId5" Type="http://schemas.openxmlformats.org/officeDocument/2006/relationships/image" Target="../media/image-3-4.svg"/><Relationship Id="rId6" Type="http://schemas.openxmlformats.org/officeDocument/2006/relationships/image" Target="../media/image-3-5.png"/><Relationship Id="rId7" Type="http://schemas.openxmlformats.org/officeDocument/2006/relationships/image" Target="../media/image-3-6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image" Target="../media/image-5-9.png"/><Relationship Id="rId10" Type="http://schemas.openxmlformats.org/officeDocument/2006/relationships/image" Target="../media/image-5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developer.chrome.com/docs/devtools" TargetMode="External"/><Relationship Id="rId2" Type="http://schemas.openxmlformats.org/officeDocument/2006/relationships/hyperlink" Target="https://www.youtube.com/@ChromeDevs" TargetMode="External"/><Relationship Id="rId3" Type="http://schemas.openxmlformats.org/officeDocument/2006/relationships/image" Target="../media/image-12-1.png"/><Relationship Id="rId4" Type="http://schemas.openxmlformats.org/officeDocument/2006/relationships/image" Target="../media/image-12-2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puppo92" TargetMode="External"/><Relationship Id="rId3" Type="http://schemas.openxmlformats.org/officeDocument/2006/relationships/hyperlink" Target="mailto:luca@delpuppo.net" TargetMode="External"/><Relationship Id="rId1" Type="http://schemas.openxmlformats.org/officeDocument/2006/relationships/image" Target="../media/image-13-1.png"/><Relationship Id="rId4" Type="http://schemas.openxmlformats.org/officeDocument/2006/relationships/image" Target="../media/image-13-2.png"/><Relationship Id="rId5" Type="http://schemas.openxmlformats.org/officeDocument/2006/relationships/image" Target="../media/image-13-3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s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5" Type="http://schemas.openxmlformats.org/officeDocument/2006/relationships/image" Target="../media/image-14-3.png"/><Relationship Id="rId6" Type="http://schemas.openxmlformats.org/officeDocument/2006/relationships/image" Target="../media/image-14-4.svg"/><Relationship Id="rId8" Type="http://schemas.openxmlformats.org/officeDocument/2006/relationships/image" Target="../media/image-14-5.png"/><Relationship Id="rId9" Type="http://schemas.openxmlformats.org/officeDocument/2006/relationships/image" Target="../media/image-14-6.svg"/><Relationship Id="rId11" Type="http://schemas.openxmlformats.org/officeDocument/2006/relationships/image" Target="../media/image-14-7.png"/><Relationship Id="rId12" Type="http://schemas.openxmlformats.org/officeDocument/2006/relationships/image" Target="../media/image-14-8.svg"/><Relationship Id="rId14" Type="http://schemas.openxmlformats.org/officeDocument/2006/relationships/image" Target="../media/image-14-9.png"/><Relationship Id="rId15" Type="http://schemas.openxmlformats.org/officeDocument/2006/relationships/image" Target="../media/image-14-10.svg"/><Relationship Id="rId17" Type="http://schemas.openxmlformats.org/officeDocument/2006/relationships/image" Target="../media/image-14-11.png"/><Relationship Id="rId18" Type="http://schemas.openxmlformats.org/officeDocument/2006/relationships/image" Target="../media/image-14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chromedevtools-for-super-fast-ssr-applications" TargetMode="External"/><Relationship Id="rId13" Type="http://schemas.openxmlformats.org/officeDocument/2006/relationships/hyperlink" Target="https://talks.delpuppo.net/pdfs/chromedevtools-for-super-fast-ssr-applications.pdf" TargetMode="External"/><Relationship Id="rId18" Type="http://schemas.openxmlformats.org/officeDocument/2006/relationships/hyperlink" Target="https://talks.delpuppo.net/pptx/chromedevtools-for-super-fast-ssr-applications.pptx" TargetMode="External"/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svg"/><Relationship Id="rId4" Type="http://schemas.openxmlformats.org/officeDocument/2006/relationships/image" Target="../media/image-15-4.png"/><Relationship Id="rId5" Type="http://schemas.openxmlformats.org/officeDocument/2006/relationships/image" Target="../media/image-15-5.svg"/><Relationship Id="rId6" Type="http://schemas.openxmlformats.org/officeDocument/2006/relationships/image" Target="../media/image-15-6.png"/><Relationship Id="rId7" Type="http://schemas.openxmlformats.org/officeDocument/2006/relationships/image" Target="../media/image-15-7.svg"/><Relationship Id="rId9" Type="http://schemas.openxmlformats.org/officeDocument/2006/relationships/image" Target="../media/image-15-8.png"/><Relationship Id="rId10" Type="http://schemas.openxmlformats.org/officeDocument/2006/relationships/image" Target="../media/image-15-9.svg"/><Relationship Id="rId11" Type="http://schemas.openxmlformats.org/officeDocument/2006/relationships/image" Target="../media/image-15-10.png"/><Relationship Id="rId12" Type="http://schemas.openxmlformats.org/officeDocument/2006/relationships/image" Target="../media/image-15-11.svg"/><Relationship Id="rId14" Type="http://schemas.openxmlformats.org/officeDocument/2006/relationships/image" Target="../media/image-15-12.png"/><Relationship Id="rId15" Type="http://schemas.openxmlformats.org/officeDocument/2006/relationships/image" Target="../media/image-15-13.svg"/><Relationship Id="rId16" Type="http://schemas.openxmlformats.org/officeDocument/2006/relationships/image" Target="../media/image-15-14.png"/><Relationship Id="rId17" Type="http://schemas.openxmlformats.org/officeDocument/2006/relationships/image" Target="../media/image-15-15.svg"/><Relationship Id="rId19" Type="http://schemas.openxmlformats.org/officeDocument/2006/relationships/image" Target="../media/image-15-16.png"/><Relationship Id="rId20" Type="http://schemas.openxmlformats.org/officeDocument/2006/relationships/image" Target="../media/image-15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2236375"/>
            <a:ext cx="4614672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ChromeDevTools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028474"/>
            <a:ext cx="4840224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for super fast SSR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487680" y="3820573"/>
            <a:ext cx="3212592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applications</a:t>
            </a:r>
            <a:endParaRPr lang="en-US" sz="4536" dirty="0"/>
          </a:p>
        </p:txBody>
      </p:sp>
      <p:sp>
        <p:nvSpPr>
          <p:cNvPr id="9" name="span"/>
          <p:cNvSpPr/>
          <p:nvPr/>
        </p:nvSpPr>
        <p:spPr>
          <a:xfrm>
            <a:off x="487680" y="4777264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10" name="span"/>
          <p:cNvSpPr/>
          <p:nvPr/>
        </p:nvSpPr>
        <p:spPr>
          <a:xfrm>
            <a:off x="2633472" y="4777264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11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4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5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6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7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8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9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20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21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2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3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4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172516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3200400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2212848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22787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31990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31990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087463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087463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" y="5321808"/>
            <a:ext cx="609600" cy="609600"/>
          </a:xfrm>
          <a:prstGeom prst="rect">
            <a:avLst/>
          </a:prstGeom>
        </p:spPr>
      </p:pic>
      <p:sp>
        <p:nvSpPr>
          <p:cNvPr id="14" name="a">
            <a:hlinkClick r:id="rId7" tooltip=""/>
          </p:cNvPr>
          <p:cNvSpPr/>
          <p:nvPr/>
        </p:nvSpPr>
        <p:spPr>
          <a:xfrm>
            <a:off x="707136" y="6144768"/>
            <a:ext cx="1170432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b="1" u="none" dirty="0">
                <a:solidFill>
                  <a:srgbClr val="166BF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296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57984" y="5321808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264664" y="6150864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28416" y="5321808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355848" y="6150864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98848" y="5321808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4328160" y="6150864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nearform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4" name="h4.theme@nearform__description"/>
          <p:cNvSpPr/>
          <p:nvPr/>
        </p:nvSpPr>
        <p:spPr>
          <a:xfrm>
            <a:off x="853440" y="749808"/>
            <a:ext cx="6065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an independent team of engineers, designers and</a:t>
            </a:r>
            <a:endParaRPr lang="en-US" sz="1814" dirty="0"/>
          </a:p>
        </p:txBody>
      </p:sp>
      <p:sp>
        <p:nvSpPr>
          <p:cNvPr id="5" name="h4.theme@nearform__description"/>
          <p:cNvSpPr/>
          <p:nvPr/>
        </p:nvSpPr>
        <p:spPr>
          <a:xfrm>
            <a:off x="853440" y="1072420"/>
            <a:ext cx="561441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strategists who build digital solutions and enhanced</a:t>
            </a:r>
            <a:endParaRPr lang="en-US" sz="1814" dirty="0"/>
          </a:p>
        </p:txBody>
      </p:sp>
      <p:sp>
        <p:nvSpPr>
          <p:cNvPr id="6" name="h4.theme@nearform__description"/>
          <p:cNvSpPr/>
          <p:nvPr/>
        </p:nvSpPr>
        <p:spPr>
          <a:xfrm>
            <a:off x="853440" y="1395032"/>
            <a:ext cx="56083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capability at pace for ambitious enterprises seeking</a:t>
            </a:r>
            <a:endParaRPr lang="en-US" sz="1814" dirty="0"/>
          </a:p>
        </p:txBody>
      </p:sp>
      <p:sp>
        <p:nvSpPr>
          <p:cNvPr id="7" name="h4.theme@nearform__description"/>
          <p:cNvSpPr/>
          <p:nvPr/>
        </p:nvSpPr>
        <p:spPr>
          <a:xfrm>
            <a:off x="853440" y="1717643"/>
            <a:ext cx="2852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enduring business impact.</a:t>
            </a:r>
            <a:endParaRPr lang="en-US" sz="1814" dirty="0"/>
          </a:p>
        </p:txBody>
      </p:sp>
      <p:sp>
        <p:nvSpPr>
          <p:cNvPr id="8" name="dt.theme@nearform__stats__number"/>
          <p:cNvSpPr/>
          <p:nvPr/>
        </p:nvSpPr>
        <p:spPr>
          <a:xfrm>
            <a:off x="853440" y="2345055"/>
            <a:ext cx="35966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10+</a:t>
            </a:r>
            <a:endParaRPr lang="en-US" sz="1685" dirty="0"/>
          </a:p>
        </p:txBody>
      </p:sp>
      <p:sp>
        <p:nvSpPr>
          <p:cNvPr id="9" name="dd.theme@nearform__stats__name"/>
          <p:cNvSpPr/>
          <p:nvPr/>
        </p:nvSpPr>
        <p:spPr>
          <a:xfrm>
            <a:off x="1463040" y="2345055"/>
            <a:ext cx="171297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Years experience</a:t>
            </a:r>
            <a:endParaRPr lang="en-US" sz="1685" dirty="0"/>
          </a:p>
        </p:txBody>
      </p:sp>
      <p:sp>
        <p:nvSpPr>
          <p:cNvPr id="10" name="dt.theme@nearform__stats__number"/>
          <p:cNvSpPr/>
          <p:nvPr/>
        </p:nvSpPr>
        <p:spPr>
          <a:xfrm>
            <a:off x="853440" y="2778728"/>
            <a:ext cx="5486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400+</a:t>
            </a:r>
            <a:endParaRPr lang="en-US" sz="1685" dirty="0"/>
          </a:p>
        </p:txBody>
      </p:sp>
      <p:sp>
        <p:nvSpPr>
          <p:cNvPr id="11" name="dd.theme@nearform__stats__name"/>
          <p:cNvSpPr/>
          <p:nvPr/>
        </p:nvSpPr>
        <p:spPr>
          <a:xfrm>
            <a:off x="1463040" y="2778728"/>
            <a:ext cx="126187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Nearformers</a:t>
            </a:r>
            <a:endParaRPr lang="en-US" sz="1685" dirty="0"/>
          </a:p>
        </p:txBody>
      </p:sp>
      <p:sp>
        <p:nvSpPr>
          <p:cNvPr id="12" name="dt.theme@nearform__stats__number"/>
          <p:cNvSpPr/>
          <p:nvPr/>
        </p:nvSpPr>
        <p:spPr>
          <a:xfrm>
            <a:off x="853440" y="3212402"/>
            <a:ext cx="26212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</a:t>
            </a:r>
            <a:endParaRPr lang="en-US" sz="1685" dirty="0"/>
          </a:p>
        </p:txBody>
      </p:sp>
      <p:sp>
        <p:nvSpPr>
          <p:cNvPr id="13" name="dd.theme@nearform__stats__name"/>
          <p:cNvSpPr/>
          <p:nvPr/>
        </p:nvSpPr>
        <p:spPr>
          <a:xfrm>
            <a:off x="1463040" y="3212402"/>
            <a:ext cx="96316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Countries</a:t>
            </a:r>
            <a:endParaRPr lang="en-US" sz="1685" dirty="0"/>
          </a:p>
        </p:txBody>
      </p:sp>
      <p:sp>
        <p:nvSpPr>
          <p:cNvPr id="14" name="dt.theme@nearform__stats__number"/>
          <p:cNvSpPr/>
          <p:nvPr/>
        </p:nvSpPr>
        <p:spPr>
          <a:xfrm>
            <a:off x="3663696" y="2345055"/>
            <a:ext cx="52425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700+</a:t>
            </a:r>
            <a:endParaRPr lang="en-US" sz="1685" dirty="0"/>
          </a:p>
        </p:txBody>
      </p:sp>
      <p:sp>
        <p:nvSpPr>
          <p:cNvPr id="15" name="dd.theme@nearform__stats__name"/>
          <p:cNvSpPr/>
          <p:nvPr/>
        </p:nvSpPr>
        <p:spPr>
          <a:xfrm>
            <a:off x="4273296" y="2345055"/>
            <a:ext cx="135940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Engagements</a:t>
            </a:r>
            <a:endParaRPr lang="en-US" sz="1685" dirty="0"/>
          </a:p>
        </p:txBody>
      </p:sp>
      <p:sp>
        <p:nvSpPr>
          <p:cNvPr id="16" name="dt.theme@nearform__stats__number"/>
          <p:cNvSpPr/>
          <p:nvPr/>
        </p:nvSpPr>
        <p:spPr>
          <a:xfrm>
            <a:off x="3663696" y="2778728"/>
            <a:ext cx="54254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380+</a:t>
            </a:r>
            <a:endParaRPr lang="en-US" sz="1685" dirty="0"/>
          </a:p>
        </p:txBody>
      </p:sp>
      <p:sp>
        <p:nvSpPr>
          <p:cNvPr id="17" name="dd.theme@nearform__stats__name"/>
          <p:cNvSpPr/>
          <p:nvPr/>
        </p:nvSpPr>
        <p:spPr>
          <a:xfrm>
            <a:off x="4273296" y="2778728"/>
            <a:ext cx="108508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Customers</a:t>
            </a:r>
            <a:endParaRPr lang="en-US" sz="1685" dirty="0"/>
          </a:p>
        </p:txBody>
      </p:sp>
      <p:pic>
        <p:nvPicPr>
          <p:cNvPr id="18" name="svg.freya@svg.theme@nearform__globe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2917222"/>
            <a:ext cx="6461760" cy="3877247"/>
          </a:xfrm>
          <a:prstGeom prst="rect">
            <a:avLst/>
          </a:prstGeom>
        </p:spPr>
      </p:pic>
      <p:sp>
        <p:nvSpPr>
          <p:cNvPr id="19" name="h4.theme@nearform__open-source__title"/>
          <p:cNvSpPr/>
          <p:nvPr/>
        </p:nvSpPr>
        <p:spPr>
          <a:xfrm>
            <a:off x="7802880" y="755904"/>
            <a:ext cx="37429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Nearform’s commitment to Open Source</a:t>
            </a:r>
            <a:endParaRPr lang="en-US" sz="1555" dirty="0"/>
          </a:p>
        </p:txBody>
      </p:sp>
      <p:sp>
        <p:nvSpPr>
          <p:cNvPr id="20" name="div.theme@nearform__open-source__card"/>
          <p:cNvSpPr/>
          <p:nvPr/>
        </p:nvSpPr>
        <p:spPr>
          <a:xfrm>
            <a:off x="7802880" y="1125284"/>
            <a:ext cx="109728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1" name="strong.theme@nearform__open-source__number"/>
          <p:cNvSpPr/>
          <p:nvPr/>
        </p:nvSpPr>
        <p:spPr>
          <a:xfrm>
            <a:off x="7924800" y="1289876"/>
            <a:ext cx="6217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15m+</a:t>
            </a:r>
            <a:endParaRPr lang="en-US" sz="1814" dirty="0"/>
          </a:p>
        </p:txBody>
      </p:sp>
      <p:sp>
        <p:nvSpPr>
          <p:cNvPr id="22" name="span.theme@nearform__open-source__name"/>
          <p:cNvSpPr/>
          <p:nvPr/>
        </p:nvSpPr>
        <p:spPr>
          <a:xfrm>
            <a:off x="7924800" y="1703927"/>
            <a:ext cx="60960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</a:t>
            </a:r>
            <a:endParaRPr lang="en-US" sz="907" dirty="0"/>
          </a:p>
        </p:txBody>
      </p:sp>
      <p:sp>
        <p:nvSpPr>
          <p:cNvPr id="23" name="p.theme@nearform__open-source__card.theme@nearform__open-source__description"/>
          <p:cNvSpPr/>
          <p:nvPr/>
        </p:nvSpPr>
        <p:spPr>
          <a:xfrm>
            <a:off x="8961120" y="1125284"/>
            <a:ext cx="274320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4" name="p.theme@nearform__open-source__card.theme@nearform__open-source__description"/>
          <p:cNvSpPr/>
          <p:nvPr/>
        </p:nvSpPr>
        <p:spPr>
          <a:xfrm>
            <a:off x="9204960" y="1277684"/>
            <a:ext cx="15727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 15 million</a:t>
            </a:r>
            <a:endParaRPr lang="en-US" sz="1814" dirty="0"/>
          </a:p>
        </p:txBody>
      </p:sp>
      <p:sp>
        <p:nvSpPr>
          <p:cNvPr id="25" name="p.theme@nearform__open-source__card.theme@nearform__open-source__description"/>
          <p:cNvSpPr/>
          <p:nvPr/>
        </p:nvSpPr>
        <p:spPr>
          <a:xfrm>
            <a:off x="9204960" y="1577245"/>
            <a:ext cx="18531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 every</a:t>
            </a:r>
            <a:endParaRPr lang="en-US" sz="1814" dirty="0"/>
          </a:p>
        </p:txBody>
      </p:sp>
      <p:sp>
        <p:nvSpPr>
          <p:cNvPr id="26" name="p.theme@nearform__open-source__card.theme@nearform__open-source__description"/>
          <p:cNvSpPr/>
          <p:nvPr/>
        </p:nvSpPr>
        <p:spPr>
          <a:xfrm>
            <a:off x="9204960" y="1876806"/>
            <a:ext cx="5791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</a:t>
            </a:r>
            <a:endParaRPr lang="en-US" sz="1814" dirty="0"/>
          </a:p>
        </p:txBody>
      </p:sp>
      <p:sp>
        <p:nvSpPr>
          <p:cNvPr id="27" name="div.theme@nearform__open-source__card"/>
          <p:cNvSpPr/>
          <p:nvPr/>
        </p:nvSpPr>
        <p:spPr>
          <a:xfrm>
            <a:off x="7802880" y="2501170"/>
            <a:ext cx="109728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28" name="strong.theme@nearform__open-source__number"/>
          <p:cNvSpPr/>
          <p:nvPr/>
        </p:nvSpPr>
        <p:spPr>
          <a:xfrm>
            <a:off x="7924800" y="2665762"/>
            <a:ext cx="7863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1192k+</a:t>
            </a:r>
            <a:endParaRPr lang="en-US" sz="1814" dirty="0"/>
          </a:p>
        </p:txBody>
      </p:sp>
      <p:sp>
        <p:nvSpPr>
          <p:cNvPr id="29" name="span.theme@nearform__open-source__name"/>
          <p:cNvSpPr/>
          <p:nvPr/>
        </p:nvSpPr>
        <p:spPr>
          <a:xfrm>
            <a:off x="7924800" y="3079814"/>
            <a:ext cx="73152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</a:t>
            </a:r>
            <a:endParaRPr lang="en-US" sz="907" dirty="0"/>
          </a:p>
        </p:txBody>
      </p:sp>
      <p:sp>
        <p:nvSpPr>
          <p:cNvPr id="30" name="p.theme@nearform__open-source__card.theme@nearform__open-source__description"/>
          <p:cNvSpPr/>
          <p:nvPr/>
        </p:nvSpPr>
        <p:spPr>
          <a:xfrm>
            <a:off x="8961120" y="2501170"/>
            <a:ext cx="274320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31" name="p.theme@nearform__open-source__card.theme@nearform__open-source__description"/>
          <p:cNvSpPr/>
          <p:nvPr/>
        </p:nvSpPr>
        <p:spPr>
          <a:xfrm>
            <a:off x="9204960" y="2653570"/>
            <a:ext cx="1493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Thousands of</a:t>
            </a:r>
            <a:endParaRPr lang="en-US" sz="1814" dirty="0"/>
          </a:p>
        </p:txBody>
      </p:sp>
      <p:sp>
        <p:nvSpPr>
          <p:cNvPr id="32" name="p.theme@nearform__open-source__card.theme@nearform__open-source__description"/>
          <p:cNvSpPr/>
          <p:nvPr/>
        </p:nvSpPr>
        <p:spPr>
          <a:xfrm>
            <a:off x="9204960" y="2953131"/>
            <a:ext cx="2090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 every</a:t>
            </a:r>
            <a:endParaRPr lang="en-US" sz="1814" dirty="0"/>
          </a:p>
        </p:txBody>
      </p:sp>
      <p:sp>
        <p:nvSpPr>
          <p:cNvPr id="33" name="p.theme@nearform__open-source__card.theme@nearform__open-source__description"/>
          <p:cNvSpPr/>
          <p:nvPr/>
        </p:nvSpPr>
        <p:spPr>
          <a:xfrm>
            <a:off x="9204960" y="3252692"/>
            <a:ext cx="4693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</a:t>
            </a:r>
            <a:endParaRPr lang="en-US" sz="1814" dirty="0"/>
          </a:p>
        </p:txBody>
      </p:sp>
      <p:sp>
        <p:nvSpPr>
          <p:cNvPr id="34" name="div.theme@nearform__open-source__card"/>
          <p:cNvSpPr/>
          <p:nvPr/>
        </p:nvSpPr>
        <p:spPr>
          <a:xfrm>
            <a:off x="7802880" y="3877056"/>
            <a:ext cx="109728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5" name="strong.theme@nearform__open-source__number"/>
          <p:cNvSpPr/>
          <p:nvPr/>
        </p:nvSpPr>
        <p:spPr>
          <a:xfrm>
            <a:off x="7924800" y="4041648"/>
            <a:ext cx="566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166+</a:t>
            </a:r>
            <a:endParaRPr lang="en-US" sz="1814" dirty="0"/>
          </a:p>
        </p:txBody>
      </p:sp>
      <p:sp>
        <p:nvSpPr>
          <p:cNvPr id="36" name="span.theme@nearform__open-source__name"/>
          <p:cNvSpPr/>
          <p:nvPr/>
        </p:nvSpPr>
        <p:spPr>
          <a:xfrm>
            <a:off x="7924800" y="4455700"/>
            <a:ext cx="536448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Packages</a:t>
            </a:r>
            <a:endParaRPr lang="en-US" sz="907" dirty="0"/>
          </a:p>
        </p:txBody>
      </p:sp>
      <p:sp>
        <p:nvSpPr>
          <p:cNvPr id="37" name="p.theme@nearform__open-source__card.theme@nearform__open-source__description"/>
          <p:cNvSpPr/>
          <p:nvPr/>
        </p:nvSpPr>
        <p:spPr>
          <a:xfrm>
            <a:off x="8961120" y="3877056"/>
            <a:ext cx="274320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8" name="p.theme@nearform__open-source__card.theme@nearform__open-source__description"/>
          <p:cNvSpPr/>
          <p:nvPr/>
        </p:nvSpPr>
        <p:spPr>
          <a:xfrm>
            <a:off x="9204960" y="4029456"/>
            <a:ext cx="197510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maintain many</a:t>
            </a:r>
            <a:endParaRPr lang="en-US" sz="1814" dirty="0"/>
          </a:p>
        </p:txBody>
      </p:sp>
      <p:sp>
        <p:nvSpPr>
          <p:cNvPr id="39" name="p.theme@nearform__open-source__card.theme@nearform__open-source__description"/>
          <p:cNvSpPr/>
          <p:nvPr/>
        </p:nvSpPr>
        <p:spPr>
          <a:xfrm>
            <a:off x="9204960" y="4329017"/>
            <a:ext cx="19446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popular packages</a:t>
            </a:r>
            <a:endParaRPr lang="en-US" sz="1814" dirty="0"/>
          </a:p>
        </p:txBody>
      </p:sp>
      <p:sp>
        <p:nvSpPr>
          <p:cNvPr id="40" name="p.theme@nearform__open-source__card.theme@nearform__open-source__description"/>
          <p:cNvSpPr/>
          <p:nvPr/>
        </p:nvSpPr>
        <p:spPr>
          <a:xfrm>
            <a:off x="9204960" y="4628579"/>
            <a:ext cx="19872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the community</a:t>
            </a:r>
            <a:endParaRPr lang="en-US" sz="1814" dirty="0"/>
          </a:p>
        </p:txBody>
      </p:sp>
      <p:sp>
        <p:nvSpPr>
          <p:cNvPr id="41" name="p.theme@nearform__hiring"/>
          <p:cNvSpPr/>
          <p:nvPr/>
        </p:nvSpPr>
        <p:spPr>
          <a:xfrm>
            <a:off x="7802880" y="5332286"/>
            <a:ext cx="132283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hiring! </a:t>
            </a:r>
            <a:endParaRPr lang="en-US" sz="1685" dirty="0"/>
          </a:p>
        </p:txBody>
      </p:sp>
      <p:sp>
        <p:nvSpPr>
          <p:cNvPr id="42" name="a">
            <a:hlinkClick r:id="rId3" tooltip=""/>
          </p:cNvPr>
          <p:cNvSpPr/>
          <p:nvPr/>
        </p:nvSpPr>
        <p:spPr>
          <a:xfrm>
            <a:off x="9125712" y="5332286"/>
            <a:ext cx="23774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b="1" u="sng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nearform.com/careers</a:t>
            </a:r>
            <a:endParaRPr lang="en-US" sz="1685" dirty="0"/>
          </a:p>
        </p:txBody>
      </p:sp>
      <p:pic>
        <p:nvPicPr>
          <p:cNvPr id="43" name="svg.freya@svg.theme@nearform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73440" y="5754434"/>
            <a:ext cx="2316480" cy="463487"/>
          </a:xfrm>
          <a:prstGeom prst="rect">
            <a:avLst/>
          </a:prstGeom>
        </p:spPr>
      </p:pic>
      <p:pic>
        <p:nvPicPr>
          <p:cNvPr id="44" name="svg.freya@svg.theme@logo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4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eparator.theme@separator--revers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6583680" y="2280666"/>
            <a:ext cx="4456176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 is a common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6583680" y="3027426"/>
            <a:ext cx="4852416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situation nowadays</a:t>
            </a:r>
            <a:endParaRPr lang="en-US" sz="4277" dirty="0"/>
          </a:p>
        </p:txBody>
      </p:sp>
      <p:pic>
        <p:nvPicPr>
          <p:cNvPr id="6" name="div.theme@separator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2752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6583680" y="4249674"/>
            <a:ext cx="6705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6717792" y="4249674"/>
            <a:ext cx="61569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know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7400544" y="4249674"/>
            <a:ext cx="45110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Bob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7918704" y="4249674"/>
            <a:ext cx="18288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8168640" y="4249674"/>
            <a:ext cx="70104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facing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8936736" y="4249674"/>
            <a:ext cx="51816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your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9521952" y="4249674"/>
            <a:ext cx="61569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same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10204704" y="4249674"/>
            <a:ext cx="12984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challenges.</a:t>
            </a:r>
            <a:endParaRPr lang="en-US" sz="1944" dirty="0"/>
          </a:p>
        </p:txBody>
      </p:sp>
      <p:pic>
        <p:nvPicPr>
          <p:cNvPr id="15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81532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Developers should take care of 1/2</a:t>
            </a:r>
            <a:endParaRPr lang="en-US" sz="3240" dirty="0"/>
          </a:p>
        </p:txBody>
      </p:sp>
      <p:pic>
        <p:nvPicPr>
          <p:cNvPr id="5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85928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User Experience</a:t>
            </a:r>
            <a:endParaRPr lang="en-US" sz="1814" dirty="0"/>
          </a:p>
        </p:txBody>
      </p:sp>
      <p:pic>
        <p:nvPicPr>
          <p:cNvPr id="7" name="svg.freya@svg.theme@icon.theme@item__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1341120" y="2912745"/>
            <a:ext cx="14691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Performance</a:t>
            </a:r>
            <a:endParaRPr lang="en-US" sz="1814" dirty="0"/>
          </a:p>
        </p:txBody>
      </p:sp>
      <p:pic>
        <p:nvPicPr>
          <p:cNvPr id="9" name="svg.freya@svg.theme@icon.theme@item__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1341120" y="4253865"/>
            <a:ext cx="145084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Accessibility</a:t>
            </a:r>
            <a:endParaRPr lang="en-US" sz="1814" dirty="0"/>
          </a:p>
        </p:txBody>
      </p:sp>
      <p:pic>
        <p:nvPicPr>
          <p:cNvPr id="11" name="svg.freya@svg.theme@icon.theme@item__icon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7680" y="559079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5594985"/>
            <a:ext cx="4693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SEO</a:t>
            </a:r>
            <a:endParaRPr lang="en-US" sz="1814" dirty="0"/>
          </a:p>
        </p:txBody>
      </p:sp>
      <p:pic>
        <p:nvPicPr>
          <p:cNvPr id="13" name="svg.freya@svg.theme@logo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4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90067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Developers should take care of 2/2</a:t>
            </a:r>
            <a:endParaRPr lang="en-US" sz="3240" dirty="0"/>
          </a:p>
        </p:txBody>
      </p:sp>
      <p:pic>
        <p:nvPicPr>
          <p:cNvPr id="5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60934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Best Practices</a:t>
            </a:r>
            <a:endParaRPr lang="en-US" sz="1814" dirty="0"/>
          </a:p>
        </p:txBody>
      </p:sp>
      <p:pic>
        <p:nvPicPr>
          <p:cNvPr id="7" name="svg.freya@svg.theme@icon.theme@item__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1341120" y="2912745"/>
            <a:ext cx="95707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Security</a:t>
            </a:r>
            <a:endParaRPr lang="en-US" sz="1814" dirty="0"/>
          </a:p>
        </p:txBody>
      </p:sp>
      <p:pic>
        <p:nvPicPr>
          <p:cNvPr id="9" name="svg.freya@svg.theme@icon.theme@item__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1341120" y="4253865"/>
            <a:ext cx="45720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SSR</a:t>
            </a:r>
            <a:endParaRPr lang="en-US" sz="1814" dirty="0"/>
          </a:p>
        </p:txBody>
      </p:sp>
      <p:pic>
        <p:nvPicPr>
          <p:cNvPr id="11" name="svg.freya@svg.theme@logo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eparator.theme@separator--revers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6583680" y="2709672"/>
            <a:ext cx="4913376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How can we debug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6583680" y="3456432"/>
            <a:ext cx="291998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 of them?</a:t>
            </a:r>
            <a:endParaRPr lang="en-US" sz="4277" dirty="0"/>
          </a:p>
        </p:txBody>
      </p:sp>
      <p:pic>
        <p:nvPicPr>
          <p:cNvPr id="6" name="div.theme@separator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27520"/>
          </a:xfrm>
          <a:prstGeom prst="rect">
            <a:avLst/>
          </a:prstGeom>
        </p:spPr>
      </p:pic>
      <p:pic>
        <p:nvPicPr>
          <p:cNvPr id="7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8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1962912"/>
            <a:ext cx="4511040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Chrome DevTools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2709672"/>
            <a:ext cx="3822192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exposes useful</a:t>
            </a:r>
            <a:endParaRPr lang="en-US" sz="4277" dirty="0"/>
          </a:p>
        </p:txBody>
      </p:sp>
      <p:sp>
        <p:nvSpPr>
          <p:cNvPr id="6" name="span"/>
          <p:cNvSpPr/>
          <p:nvPr/>
        </p:nvSpPr>
        <p:spPr>
          <a:xfrm>
            <a:off x="487680" y="3456432"/>
            <a:ext cx="447446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features to debug</a:t>
            </a:r>
            <a:endParaRPr lang="en-US" sz="4277" dirty="0"/>
          </a:p>
        </p:txBody>
      </p:sp>
      <p:sp>
        <p:nvSpPr>
          <p:cNvPr id="7" name="span"/>
          <p:cNvSpPr/>
          <p:nvPr/>
        </p:nvSpPr>
        <p:spPr>
          <a:xfrm>
            <a:off x="487680" y="4203192"/>
            <a:ext cx="127406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them</a:t>
            </a:r>
            <a:endParaRPr lang="en-US" sz="4277" dirty="0"/>
          </a:p>
        </p:txBody>
      </p:sp>
      <p:pic>
        <p:nvPicPr>
          <p:cNvPr id="8" name="div.theme@separator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36499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Different tabs 1/2</a:t>
            </a:r>
            <a:endParaRPr lang="en-US" sz="3240" dirty="0"/>
          </a:p>
        </p:txBody>
      </p:sp>
      <p:pic>
        <p:nvPicPr>
          <p:cNvPr id="5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4691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Performance</a:t>
            </a:r>
            <a:endParaRPr lang="en-US" sz="1814" dirty="0"/>
          </a:p>
        </p:txBody>
      </p:sp>
      <p:pic>
        <p:nvPicPr>
          <p:cNvPr id="7" name="svg.freya@svg.theme@icon.theme@item__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1341120" y="2912745"/>
            <a:ext cx="36636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Accessibility / Accessibility Tree</a:t>
            </a:r>
            <a:endParaRPr lang="en-US" sz="1814" dirty="0"/>
          </a:p>
        </p:txBody>
      </p:sp>
      <p:pic>
        <p:nvPicPr>
          <p:cNvPr id="9" name="svg.freya@svg.theme@icon.theme@item__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1341120" y="4253865"/>
            <a:ext cx="12679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Lighthouse</a:t>
            </a:r>
            <a:endParaRPr lang="en-US" sz="1814" dirty="0"/>
          </a:p>
        </p:txBody>
      </p:sp>
      <p:pic>
        <p:nvPicPr>
          <p:cNvPr id="11" name="svg.freya@svg.theme@logo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45033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Different tabs 2/2</a:t>
            </a:r>
            <a:endParaRPr lang="en-US" sz="3240" dirty="0"/>
          </a:p>
        </p:txBody>
      </p:sp>
      <p:pic>
        <p:nvPicPr>
          <p:cNvPr id="5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96926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Network</a:t>
            </a:r>
            <a:endParaRPr lang="en-US" sz="1814" dirty="0"/>
          </a:p>
        </p:txBody>
      </p:sp>
      <p:pic>
        <p:nvPicPr>
          <p:cNvPr id="7" name="svg.freya@svg.theme@icon.theme@item__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1341120" y="2912745"/>
            <a:ext cx="10850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Coverage</a:t>
            </a:r>
            <a:endParaRPr lang="en-US" sz="1814" dirty="0"/>
          </a:p>
        </p:txBody>
      </p:sp>
      <p:pic>
        <p:nvPicPr>
          <p:cNvPr id="9" name="svg.freya@svg.theme@icon.theme@item__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1341120" y="4253865"/>
            <a:ext cx="13411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MCP Server</a:t>
            </a:r>
            <a:endParaRPr lang="en-US" sz="1814" dirty="0"/>
          </a:p>
        </p:txBody>
      </p:sp>
      <p:pic>
        <p:nvPicPr>
          <p:cNvPr id="11" name="svg.freya@svg.theme@logo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5181981"/>
            <a:ext cx="5205984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5205984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5346573"/>
            <a:ext cx="4498848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Let's get started!</a:t>
            </a:r>
            <a:endParaRPr lang="en-US" sz="4536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03632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Links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26090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Chrome DevTools Docs</a:t>
            </a:r>
            <a:endParaRPr lang="en-US" sz="1814" dirty="0"/>
          </a:p>
        </p:txBody>
      </p:sp>
      <p:sp>
        <p:nvSpPr>
          <p:cNvPr id="6" name="a">
            <a:hlinkClick r:id="rId1" tooltip=""/>
          </p:cNvPr>
          <p:cNvSpPr/>
          <p:nvPr/>
        </p:nvSpPr>
        <p:spPr>
          <a:xfrm>
            <a:off x="487680" y="1862423"/>
            <a:ext cx="441350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https://developer.chrome.com/docs/devtools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912745"/>
            <a:ext cx="464515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Chrome for Developers YouTube Channel</a:t>
            </a:r>
            <a:endParaRPr lang="en-US" sz="1814" dirty="0"/>
          </a:p>
        </p:txBody>
      </p:sp>
      <p:sp>
        <p:nvSpPr>
          <p:cNvPr id="8" name="a">
            <a:hlinkClick r:id="rId2" tooltip=""/>
          </p:cNvPr>
          <p:cNvSpPr/>
          <p:nvPr/>
        </p:nvSpPr>
        <p:spPr>
          <a:xfrm>
            <a:off x="487680" y="3203543"/>
            <a:ext cx="409041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https://www.youtube.com/@ChromeDevs</a:t>
            </a:r>
            <a:endParaRPr lang="en-US" sz="1555" dirty="0"/>
          </a:p>
        </p:txBody>
      </p:sp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end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e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end__title"/>
          <p:cNvSpPr/>
          <p:nvPr/>
        </p:nvSpPr>
        <p:spPr>
          <a:xfrm>
            <a:off x="487680" y="4431030"/>
            <a:ext cx="3864864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end__title"/>
          <p:cNvSpPr/>
          <p:nvPr/>
        </p:nvSpPr>
        <p:spPr>
          <a:xfrm>
            <a:off x="487680" y="5466969"/>
            <a:ext cx="3864864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h1.theme@callout.theme@end__title"/>
          <p:cNvSpPr/>
          <p:nvPr/>
        </p:nvSpPr>
        <p:spPr>
          <a:xfrm>
            <a:off x="865632" y="4595622"/>
            <a:ext cx="310896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Thank you!</a:t>
            </a:r>
            <a:endParaRPr lang="en-US" sz="4536" dirty="0"/>
          </a:p>
        </p:txBody>
      </p:sp>
      <p:sp>
        <p:nvSpPr>
          <p:cNvPr id="8" name="footer.theme@end__footer"/>
          <p:cNvSpPr/>
          <p:nvPr/>
        </p:nvSpPr>
        <p:spPr>
          <a:xfrm>
            <a:off x="0" y="6076569"/>
            <a:ext cx="12192000" cy="750951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9" name="strong.theme@end__social.theme@end__social--highlight.theme@end__social__author"/>
          <p:cNvSpPr/>
          <p:nvPr/>
        </p:nvSpPr>
        <p:spPr>
          <a:xfrm>
            <a:off x="487680" y="6161913"/>
            <a:ext cx="14874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 Del Puppo</a:t>
            </a:r>
            <a:endParaRPr lang="en-US" sz="1555" dirty="0"/>
          </a:p>
        </p:txBody>
      </p:sp>
      <p:sp>
        <p:nvSpPr>
          <p:cNvPr id="10" name="a.theme@end__social.theme@end__social__twitter">
            <a:hlinkClick r:id="rId2" tooltip=""/>
          </p:cNvPr>
          <p:cNvSpPr/>
          <p:nvPr/>
        </p:nvSpPr>
        <p:spPr>
          <a:xfrm>
            <a:off x="2340864" y="6161913"/>
            <a:ext cx="10302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@puppo92</a:t>
            </a:r>
            <a:endParaRPr lang="en-US" sz="1555" dirty="0"/>
          </a:p>
        </p:txBody>
      </p:sp>
      <p:sp>
        <p:nvSpPr>
          <p:cNvPr id="11" name="span.theme@end__social.theme@end__social--highlight.theme@end__social__description"/>
          <p:cNvSpPr/>
          <p:nvPr/>
        </p:nvSpPr>
        <p:spPr>
          <a:xfrm>
            <a:off x="487680" y="6494717"/>
            <a:ext cx="10180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2" name="a.theme@end__social.theme@end__social__email">
            <a:hlinkClick r:id="rId3" tooltip=""/>
          </p:cNvPr>
          <p:cNvSpPr/>
          <p:nvPr/>
        </p:nvSpPr>
        <p:spPr>
          <a:xfrm>
            <a:off x="2340864" y="6494717"/>
            <a:ext cx="18166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luca@delpuppo.net</a:t>
            </a:r>
            <a:endParaRPr lang="en-US" sz="1555" dirty="0"/>
          </a:p>
        </p:txBody>
      </p:sp>
      <p:sp>
        <p:nvSpPr>
          <p:cNvPr id="13" name="svg.freya@svg.theme@end__logo"/>
          <p:cNvSpPr/>
          <p:nvPr/>
        </p:nvSpPr>
        <p:spPr>
          <a:xfrm>
            <a:off x="9497568" y="6137529"/>
            <a:ext cx="12192" cy="629031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pic>
        <p:nvPicPr>
          <p:cNvPr id="14" name="svg.freya@svg.theme@end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7440" y="6137529"/>
            <a:ext cx="1706880" cy="629031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290169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Bye Bye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4376928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3389376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39265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48469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48469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103942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103942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16736" y="5354765"/>
            <a:ext cx="609600" cy="609600"/>
          </a:xfrm>
          <a:prstGeom prst="rect">
            <a:avLst/>
          </a:prstGeom>
        </p:spPr>
      </p:pic>
      <p:sp>
        <p:nvSpPr>
          <p:cNvPr id="14" name="span">
            <a:hlinkClick r:id="rId7" tooltip=""/>
          </p:cNvPr>
          <p:cNvSpPr/>
          <p:nvPr/>
        </p:nvSpPr>
        <p:spPr>
          <a:xfrm>
            <a:off x="1146048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037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67712" y="5354765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374392" y="6183821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8688" y="5354765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246120" y="6183821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69664" y="5354765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3998976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2632424"/>
            <a:ext cx="7211568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ChromeDevTools for super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424523"/>
            <a:ext cx="5785104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fast SSR applications 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487680" y="4381214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9" name="span"/>
          <p:cNvSpPr/>
          <p:nvPr/>
        </p:nvSpPr>
        <p:spPr>
          <a:xfrm>
            <a:off x="2633472" y="4381214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10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4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5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6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7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8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19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20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1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2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Inter Light</vt:lpstr>
      <vt:lpstr>Inter Medium</vt:lpstr>
      <vt:lpstr>Inter</vt:lpstr>
      <vt:lpstr>Inter ExtraBold</vt:lpstr>
      <vt:lpstr>Fira Code</vt:lpstr>
      <vt:lpstr>Inter SemiBold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Chrome DevTools, for super fast SSR applications!</dc:title>
  <dc:subject>In this talk, we will explore the capabilities of ChromeDevTools and how use them to optimize the performance of server-side rendered (SSR) applications.
We will cover techniques for accessibility and performance debugging and improvements.
</dc:subject>
  <dc:creator>Luca Del Puppo</dc:creator>
  <cp:lastModifiedBy>Luca Del Puppo</cp:lastModifiedBy>
  <cp:revision>1</cp:revision>
  <dcterms:created xsi:type="dcterms:W3CDTF">2026-11-02T19:30:56Z</dcterms:created>
  <dcterms:modified xsi:type="dcterms:W3CDTF">2026-11-02T19:30:56Z</dcterms:modified>
</cp:coreProperties>
</file>