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27520"/>
  <p:notesSz cx="6827520" cy="12192000"/>
  <p:embeddedFontLst>
    <p:embeddedFont>
      <p:font typeface="Inter Light" panose="02000503000000020004" charset="1"/>
      <p:regular r:id="rId20"/>
    </p:embeddedFont>
    <p:embeddedFont>
      <p:font typeface="Inter Medium" panose="02000503000000020004" charset="1"/>
      <p:regular r:id="rId21"/>
    </p:embeddedFont>
    <p:embeddedFont>
      <p:font typeface="Inter" panose="02000503000000020004" charset="1"/>
      <p:regular r:id="rId22"/>
      <p:bold r:id="rId25"/>
    </p:embeddedFont>
    <p:embeddedFont>
      <p:font typeface="Inter ExtraBold" panose="02000503000000020004" charset="1"/>
      <p:regular r:id="rId23"/>
    </p:embeddedFont>
    <p:embeddedFont>
      <p:font typeface="Fira Code" panose="020b0809050000020004" charset="1"/>
      <p:bold r:id="rId24"/>
    </p:embeddedFont>
    <p:embeddedFont>
      <p:font typeface="Inter SemiBold" panose="02000503000000020004" charset="1"/>
      <p:regular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talks.delpuppo.net/chromedevtools-are-you-confident-in-your-expertise" TargetMode="External"/><Relationship Id="rId13" Type="http://schemas.openxmlformats.org/officeDocument/2006/relationships/hyperlink" Target="https://talks.delpuppo.net/pdfs/chromedevtools-are-you-confident-in-your-expertise.pdf" TargetMode="External"/><Relationship Id="rId18" Type="http://schemas.openxmlformats.org/officeDocument/2006/relationships/hyperlink" Target="https://talks.delpuppo.net/pptx/chromedevtools-are-you-confident-in-your-expertise.pptx"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svg"/><Relationship Id="rId4" Type="http://schemas.openxmlformats.org/officeDocument/2006/relationships/image" Target="../media/image-1-4.png"/><Relationship Id="rId5" Type="http://schemas.openxmlformats.org/officeDocument/2006/relationships/image" Target="../media/image-1-5.svg"/><Relationship Id="rId6" Type="http://schemas.openxmlformats.org/officeDocument/2006/relationships/image" Target="../media/image-1-6.png"/><Relationship Id="rId7" Type="http://schemas.openxmlformats.org/officeDocument/2006/relationships/image" Target="../media/image-1-7.svg"/><Relationship Id="rId9" Type="http://schemas.openxmlformats.org/officeDocument/2006/relationships/image" Target="../media/image-1-8.png"/><Relationship Id="rId10" Type="http://schemas.openxmlformats.org/officeDocument/2006/relationships/image" Target="../media/image-1-9.svg"/><Relationship Id="rId11" Type="http://schemas.openxmlformats.org/officeDocument/2006/relationships/image" Target="../media/image-1-10.png"/><Relationship Id="rId12" Type="http://schemas.openxmlformats.org/officeDocument/2006/relationships/image" Target="../media/image-1-11.svg"/><Relationship Id="rId14" Type="http://schemas.openxmlformats.org/officeDocument/2006/relationships/image" Target="../media/image-1-12.png"/><Relationship Id="rId15" Type="http://schemas.openxmlformats.org/officeDocument/2006/relationships/image" Target="../media/image-1-13.svg"/><Relationship Id="rId16" Type="http://schemas.openxmlformats.org/officeDocument/2006/relationships/image" Target="../media/image-1-14.png"/><Relationship Id="rId17" Type="http://schemas.openxmlformats.org/officeDocument/2006/relationships/image" Target="../media/image-1-15.svg"/><Relationship Id="rId19" Type="http://schemas.openxmlformats.org/officeDocument/2006/relationships/image" Target="../media/image-1-16.png"/><Relationship Id="rId20" Type="http://schemas.openxmlformats.org/officeDocument/2006/relationships/image" Target="../media/image-1-17.svg"/><Relationship Id="rId21" Type="http://schemas.openxmlformats.org/officeDocument/2006/relationships/slideLayout" Target="../slideLayouts/slideLayout1.xml"/><Relationship Id="rId2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nearform.com/" TargetMode="External"/><Relationship Id="rId4" Type="http://schemas.openxmlformats.org/officeDocument/2006/relationships/hyperlink" Target="https://developers.google.com/profile/u/108827659498805956148" TargetMode="External"/><Relationship Id="rId7" Type="http://schemas.openxmlformats.org/officeDocument/2006/relationships/hyperlink" Target="http://delpuppo.net/" TargetMode="External"/><Relationship Id="rId10" Type="http://schemas.openxmlformats.org/officeDocument/2006/relationships/hyperlink" Target="https://github.com/puppo" TargetMode="External"/><Relationship Id="rId13" Type="http://schemas.openxmlformats.org/officeDocument/2006/relationships/hyperlink" Target="https://twitter.com/puppo92" TargetMode="External"/><Relationship Id="rId16" Type="http://schemas.openxmlformats.org/officeDocument/2006/relationships/hyperlink" Target="https://linkedin.com/in/lucadelpuppo" TargetMode="External"/><Relationship Id="rId1" Type="http://schemas.openxmlformats.org/officeDocument/2006/relationships/image" Target="../media/image-2-1.png"/><Relationship Id="rId2"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svg"/><Relationship Id="rId8" Type="http://schemas.openxmlformats.org/officeDocument/2006/relationships/image" Target="../media/image-2-5.png"/><Relationship Id="rId9" Type="http://schemas.openxmlformats.org/officeDocument/2006/relationships/image" Target="../media/image-2-6.svg"/><Relationship Id="rId11" Type="http://schemas.openxmlformats.org/officeDocument/2006/relationships/image" Target="../media/image-2-7.png"/><Relationship Id="rId12" Type="http://schemas.openxmlformats.org/officeDocument/2006/relationships/image" Target="../media/image-2-8.svg"/><Relationship Id="rId14" Type="http://schemas.openxmlformats.org/officeDocument/2006/relationships/image" Target="../media/image-2-9.png"/><Relationship Id="rId15" Type="http://schemas.openxmlformats.org/officeDocument/2006/relationships/image" Target="../media/image-2-10.svg"/><Relationship Id="rId17" Type="http://schemas.openxmlformats.org/officeDocument/2006/relationships/image" Target="../media/image-2-11.png"/><Relationship Id="rId18" Type="http://schemas.openxmlformats.org/officeDocument/2006/relationships/image" Target="../media/image-2-12.svg"/><Relationship Id="rId19" Type="http://schemas.openxmlformats.org/officeDocument/2006/relationships/slideLayout" Target="../slideLayouts/slideLayout1.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www.nearform.com/careers/" TargetMode="External"/><Relationship Id="rId1" Type="http://schemas.openxmlformats.org/officeDocument/2006/relationships/image" Target="../media/image-3-1.png"/><Relationship Id="rId2" Type="http://schemas.openxmlformats.org/officeDocument/2006/relationships/image" Target="../media/image-3-2.svg"/><Relationship Id="rId4" Type="http://schemas.openxmlformats.org/officeDocument/2006/relationships/image" Target="../media/image-3-3.png"/><Relationship Id="rId5" Type="http://schemas.openxmlformats.org/officeDocument/2006/relationships/image" Target="../media/image-3-4.svg"/><Relationship Id="rId6" Type="http://schemas.openxmlformats.org/officeDocument/2006/relationships/image" Target="../media/image-3-5.png"/><Relationship Id="rId7" Type="http://schemas.openxmlformats.org/officeDocument/2006/relationships/image" Target="../media/image-3-6.sv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sv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sv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sv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sv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developer.chrome.com/docs/devtools" TargetMode="External"/><Relationship Id="rId2" Type="http://schemas.openxmlformats.org/officeDocument/2006/relationships/hyperlink" Target="https://www.youtube.com/@ChromeDevs" TargetMode="External"/><Relationship Id="rId3" Type="http://schemas.openxmlformats.org/officeDocument/2006/relationships/image" Target="../media/image-9-1.png"/><Relationship Id="rId4" Type="http://schemas.openxmlformats.org/officeDocument/2006/relationships/image" Target="../media/image-9-2.sv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twitter.com/puppo92" TargetMode="External"/><Relationship Id="rId3" Type="http://schemas.openxmlformats.org/officeDocument/2006/relationships/hyperlink" Target="mailto:luca@delpuppo.net" TargetMode="External"/><Relationship Id="rId1" Type="http://schemas.openxmlformats.org/officeDocument/2006/relationships/image" Target="../media/image-10-1.png"/><Relationship Id="rId4" Type="http://schemas.openxmlformats.org/officeDocument/2006/relationships/image" Target="../media/image-10-2.png"/><Relationship Id="rId5" Type="http://schemas.openxmlformats.org/officeDocument/2006/relationships/image" Target="../media/image-10-3.sv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hyperlink" Target="https://nearform.com/" TargetMode="External"/><Relationship Id="rId4" Type="http://schemas.openxmlformats.org/officeDocument/2006/relationships/hyperlink" Target="https://developers.google.com/profile/u/108827659498805956148" TargetMode="External"/><Relationship Id="rId7" Type="http://schemas.openxmlformats.org/officeDocument/2006/relationships/hyperlink" Target="https://delpuppo.net/" TargetMode="External"/><Relationship Id="rId10" Type="http://schemas.openxmlformats.org/officeDocument/2006/relationships/hyperlink" Target="https://github.com/puppo" TargetMode="External"/><Relationship Id="rId13" Type="http://schemas.openxmlformats.org/officeDocument/2006/relationships/hyperlink" Target="https://twitter.com/puppo92" TargetMode="External"/><Relationship Id="rId16" Type="http://schemas.openxmlformats.org/officeDocument/2006/relationships/hyperlink" Target="https://linkedin.com/in/lucadelpuppo" TargetMode="External"/><Relationship Id="rId1" Type="http://schemas.openxmlformats.org/officeDocument/2006/relationships/image" Target="../media/image-11-1.png"/><Relationship Id="rId2" Type="http://schemas.openxmlformats.org/officeDocument/2006/relationships/image" Target="../media/image-11-2.png"/><Relationship Id="rId5" Type="http://schemas.openxmlformats.org/officeDocument/2006/relationships/image" Target="../media/image-11-3.png"/><Relationship Id="rId6" Type="http://schemas.openxmlformats.org/officeDocument/2006/relationships/image" Target="../media/image-11-4.svg"/><Relationship Id="rId8" Type="http://schemas.openxmlformats.org/officeDocument/2006/relationships/image" Target="../media/image-11-5.png"/><Relationship Id="rId9" Type="http://schemas.openxmlformats.org/officeDocument/2006/relationships/image" Target="../media/image-11-6.svg"/><Relationship Id="rId11" Type="http://schemas.openxmlformats.org/officeDocument/2006/relationships/image" Target="../media/image-11-7.png"/><Relationship Id="rId12" Type="http://schemas.openxmlformats.org/officeDocument/2006/relationships/image" Target="../media/image-11-8.svg"/><Relationship Id="rId14" Type="http://schemas.openxmlformats.org/officeDocument/2006/relationships/image" Target="../media/image-11-9.png"/><Relationship Id="rId15" Type="http://schemas.openxmlformats.org/officeDocument/2006/relationships/image" Target="../media/image-11-10.svg"/><Relationship Id="rId17" Type="http://schemas.openxmlformats.org/officeDocument/2006/relationships/image" Target="../media/image-11-11.png"/><Relationship Id="rId18" Type="http://schemas.openxmlformats.org/officeDocument/2006/relationships/image" Target="../media/image-11-12.svg"/><Relationship Id="rId19" Type="http://schemas.openxmlformats.org/officeDocument/2006/relationships/slideLayout" Target="../slideLayouts/slideLayout1.xml"/><Relationship Id="rId2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sv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hyperlink" Target="https://talks.delpuppo.net/chromedevtools-are-you-confident-in-your-expertise" TargetMode="External"/><Relationship Id="rId13" Type="http://schemas.openxmlformats.org/officeDocument/2006/relationships/hyperlink" Target="https://talks.delpuppo.net/pdfs/chromedevtools-are-you-confident-in-your-expertise.pdf" TargetMode="External"/><Relationship Id="rId18" Type="http://schemas.openxmlformats.org/officeDocument/2006/relationships/hyperlink" Target="https://talks.delpuppo.net/pptx/chromedevtools-are-you-confident-in-your-expertise.pptx" TargetMode="External"/><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svg"/><Relationship Id="rId4" Type="http://schemas.openxmlformats.org/officeDocument/2006/relationships/image" Target="../media/image-13-4.png"/><Relationship Id="rId5" Type="http://schemas.openxmlformats.org/officeDocument/2006/relationships/image" Target="../media/image-13-5.svg"/><Relationship Id="rId6" Type="http://schemas.openxmlformats.org/officeDocument/2006/relationships/image" Target="../media/image-13-6.png"/><Relationship Id="rId7" Type="http://schemas.openxmlformats.org/officeDocument/2006/relationships/image" Target="../media/image-13-7.svg"/><Relationship Id="rId9" Type="http://schemas.openxmlformats.org/officeDocument/2006/relationships/image" Target="../media/image-13-8.png"/><Relationship Id="rId10" Type="http://schemas.openxmlformats.org/officeDocument/2006/relationships/image" Target="../media/image-13-9.svg"/><Relationship Id="rId11" Type="http://schemas.openxmlformats.org/officeDocument/2006/relationships/image" Target="../media/image-13-10.png"/><Relationship Id="rId12" Type="http://schemas.openxmlformats.org/officeDocument/2006/relationships/image" Target="../media/image-13-11.svg"/><Relationship Id="rId14" Type="http://schemas.openxmlformats.org/officeDocument/2006/relationships/image" Target="../media/image-13-12.png"/><Relationship Id="rId15" Type="http://schemas.openxmlformats.org/officeDocument/2006/relationships/image" Target="../media/image-13-13.svg"/><Relationship Id="rId16" Type="http://schemas.openxmlformats.org/officeDocument/2006/relationships/image" Target="../media/image-13-14.png"/><Relationship Id="rId17" Type="http://schemas.openxmlformats.org/officeDocument/2006/relationships/image" Target="../media/image-13-15.svg"/><Relationship Id="rId19" Type="http://schemas.openxmlformats.org/officeDocument/2006/relationships/image" Target="../media/image-13-16.png"/><Relationship Id="rId20" Type="http://schemas.openxmlformats.org/officeDocument/2006/relationships/image" Target="../media/image-13-17.svg"/><Relationship Id="rId21" Type="http://schemas.openxmlformats.org/officeDocument/2006/relationships/slideLayout" Target="../slideLayouts/slideLayout1.xml"/><Relationship Id="rId2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E38"/>
          </a:solidFill>
          <a:ln w="12700">
            <a:solidFill>
              <a:srgbClr val="000E38">
                <a:alpha val="0"/>
              </a:srgbClr>
            </a:solidFill>
            <a:prstDash val="solid"/>
          </a:ln>
        </p:spPr>
      </p:sp>
      <p:pic>
        <p:nvPicPr>
          <p:cNvPr id="4" name="img.freya@image.theme@cover__background" descr="preencoded.png">    </p:cNvPr>
          <p:cNvPicPr>
            <a:picLocks noChangeAspect="1"/>
          </p:cNvPicPr>
          <p:nvPr/>
        </p:nvPicPr>
        <p:blipFill>
          <a:blip r:embed="rId1"/>
          <a:stretch>
            <a:fillRect/>
          </a:stretch>
        </p:blipFill>
        <p:spPr>
          <a:xfrm>
            <a:off x="0" y="0"/>
            <a:ext cx="12192000" cy="6827520"/>
          </a:xfrm>
          <a:prstGeom prst="rect">
            <a:avLst/>
          </a:prstGeom>
        </p:spPr>
      </p:pic>
      <p:pic>
        <p:nvPicPr>
          <p:cNvPr id="5" name="svg.freya@svg.theme@cover__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487680"/>
            <a:ext cx="2438400" cy="487871"/>
          </a:xfrm>
          <a:prstGeom prst="rect">
            <a:avLst/>
          </a:prstGeom>
        </p:spPr>
      </p:pic>
      <p:sp>
        <p:nvSpPr>
          <p:cNvPr id="6" name="span"/>
          <p:cNvSpPr/>
          <p:nvPr/>
        </p:nvSpPr>
        <p:spPr>
          <a:xfrm>
            <a:off x="487680" y="2236375"/>
            <a:ext cx="4614672" cy="701040"/>
          </a:xfrm>
          <a:prstGeom prst="rect">
            <a:avLst/>
          </a:prstGeom>
          <a:noFill/>
          <a:ln/>
        </p:spPr>
        <p:txBody>
          <a:bodyPr wrap="none" lIns="0" tIns="0" rIns="0" bIns="0" rtlCol="0" anchor="ctr"/>
          <a:lstStyle/>
          <a:p>
            <a:pPr indent="0" marL="0">
              <a:buNone/>
            </a:pPr>
            <a:r>
              <a:rPr lang="en-US" sz="4536" u="none" dirty="0">
                <a:solidFill>
                  <a:srgbClr val="FFFFFF"/>
                </a:solidFill>
                <a:latin typeface="Inter Light" pitchFamily="34" charset="0"/>
                <a:ea typeface="Inter Light" pitchFamily="34" charset="-122"/>
                <a:cs typeface="Inter Light" pitchFamily="34" charset="-120"/>
              </a:rPr>
              <a:t>ChromeDevTools</a:t>
            </a:r>
            <a:endParaRPr lang="en-US" sz="4536" dirty="0"/>
          </a:p>
        </p:txBody>
      </p:sp>
      <p:sp>
        <p:nvSpPr>
          <p:cNvPr id="7" name="span"/>
          <p:cNvSpPr/>
          <p:nvPr/>
        </p:nvSpPr>
        <p:spPr>
          <a:xfrm>
            <a:off x="487680" y="3028474"/>
            <a:ext cx="6711696" cy="701040"/>
          </a:xfrm>
          <a:prstGeom prst="rect">
            <a:avLst/>
          </a:prstGeom>
          <a:noFill/>
          <a:ln/>
        </p:spPr>
        <p:txBody>
          <a:bodyPr wrap="none" lIns="0" tIns="0" rIns="0" bIns="0" rtlCol="0" anchor="ctr"/>
          <a:lstStyle/>
          <a:p>
            <a:pPr indent="0" marL="0">
              <a:buNone/>
            </a:pPr>
            <a:r>
              <a:rPr lang="en-US" sz="4536" u="none" dirty="0">
                <a:solidFill>
                  <a:srgbClr val="FFFFFF"/>
                </a:solidFill>
                <a:latin typeface="Inter Light" pitchFamily="34" charset="0"/>
                <a:ea typeface="Inter Light" pitchFamily="34" charset="-122"/>
                <a:cs typeface="Inter Light" pitchFamily="34" charset="-120"/>
              </a:rPr>
              <a:t>are you confident in your</a:t>
            </a:r>
            <a:endParaRPr lang="en-US" sz="4536" dirty="0"/>
          </a:p>
        </p:txBody>
      </p:sp>
      <p:sp>
        <p:nvSpPr>
          <p:cNvPr id="8" name="span"/>
          <p:cNvSpPr/>
          <p:nvPr/>
        </p:nvSpPr>
        <p:spPr>
          <a:xfrm>
            <a:off x="487680" y="3820573"/>
            <a:ext cx="2749296" cy="701040"/>
          </a:xfrm>
          <a:prstGeom prst="rect">
            <a:avLst/>
          </a:prstGeom>
          <a:noFill/>
          <a:ln/>
        </p:spPr>
        <p:txBody>
          <a:bodyPr wrap="none" lIns="0" tIns="0" rIns="0" bIns="0" rtlCol="0" anchor="ctr"/>
          <a:lstStyle/>
          <a:p>
            <a:pPr indent="0" marL="0">
              <a:buNone/>
            </a:pPr>
            <a:r>
              <a:rPr lang="en-US" sz="4536" u="none" dirty="0">
                <a:solidFill>
                  <a:srgbClr val="FFFFFF"/>
                </a:solidFill>
                <a:latin typeface="Inter Light" pitchFamily="34" charset="0"/>
                <a:ea typeface="Inter Light" pitchFamily="34" charset="-122"/>
                <a:cs typeface="Inter Light" pitchFamily="34" charset="-120"/>
              </a:rPr>
              <a:t>expertise?</a:t>
            </a:r>
            <a:endParaRPr lang="en-US" sz="4536" dirty="0"/>
          </a:p>
        </p:txBody>
      </p:sp>
      <p:sp>
        <p:nvSpPr>
          <p:cNvPr id="9" name="span"/>
          <p:cNvSpPr/>
          <p:nvPr/>
        </p:nvSpPr>
        <p:spPr>
          <a:xfrm>
            <a:off x="487680" y="4777264"/>
            <a:ext cx="1981200" cy="316992"/>
          </a:xfrm>
          <a:prstGeom prst="rect">
            <a:avLst/>
          </a:prstGeom>
          <a:noFill/>
          <a:ln/>
        </p:spPr>
        <p:txBody>
          <a:bodyPr wrap="none" lIns="0" tIns="0" rIns="0" bIns="0" rtlCol="0" anchor="ctr"/>
          <a:lstStyle/>
          <a:p>
            <a:pPr indent="0" marL="0">
              <a:buNone/>
            </a:pPr>
            <a:r>
              <a:rPr lang="en-US" sz="2074" u="none" dirty="0">
                <a:solidFill>
                  <a:srgbClr val="FFFFFF"/>
                </a:solidFill>
                <a:latin typeface="Inter Medium" pitchFamily="34" charset="0"/>
                <a:ea typeface="Inter Medium" pitchFamily="34" charset="-122"/>
                <a:cs typeface="Inter Medium" pitchFamily="34" charset="-120"/>
              </a:rPr>
              <a:t>Luca Del Puppo</a:t>
            </a:r>
            <a:endParaRPr lang="en-US" sz="2074" dirty="0"/>
          </a:p>
        </p:txBody>
      </p:sp>
      <p:sp>
        <p:nvSpPr>
          <p:cNvPr id="10" name="span"/>
          <p:cNvSpPr/>
          <p:nvPr/>
        </p:nvSpPr>
        <p:spPr>
          <a:xfrm>
            <a:off x="2633472" y="4777264"/>
            <a:ext cx="1292352" cy="316992"/>
          </a:xfrm>
          <a:prstGeom prst="rect">
            <a:avLst/>
          </a:prstGeom>
          <a:noFill/>
          <a:ln/>
        </p:spPr>
        <p:txBody>
          <a:bodyPr wrap="none" lIns="0" tIns="0" rIns="0" bIns="0" rtlCol="0" anchor="ctr"/>
          <a:lstStyle/>
          <a:p>
            <a:pPr indent="0" marL="0">
              <a:buNone/>
            </a:pPr>
            <a:r>
              <a:rPr lang="en-US" sz="2074" u="none" dirty="0">
                <a:solidFill>
                  <a:srgbClr val="FFFFFF"/>
                </a:solidFill>
                <a:latin typeface="Inter Light" pitchFamily="34" charset="0"/>
                <a:ea typeface="Inter Light" pitchFamily="34" charset="-122"/>
                <a:cs typeface="Inter Light" pitchFamily="34" charset="-120"/>
              </a:rPr>
              <a:t>Nearform_</a:t>
            </a:r>
            <a:endParaRPr lang="en-US" sz="2074" dirty="0"/>
          </a:p>
        </p:txBody>
      </p:sp>
      <p:sp>
        <p:nvSpPr>
          <p:cNvPr id="11" name="svg.code.theme@cover__qrs__qr__code"/>
          <p:cNvSpPr/>
          <p:nvPr/>
        </p:nvSpPr>
        <p:spPr>
          <a:xfrm>
            <a:off x="658368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2" name="svg.code.theme@cover__qrs__qr__code"/>
          <p:cNvSpPr/>
          <p:nvPr/>
        </p:nvSpPr>
        <p:spPr>
          <a:xfrm>
            <a:off x="853440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3" name="svg.code.theme@cover__qrs__qr__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pic>
        <p:nvPicPr>
          <p:cNvPr id="14" name="svg.code.theme@cover__qrs__qr__code"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44640" y="548640"/>
            <a:ext cx="1097280" cy="1097280"/>
          </a:xfrm>
          <a:prstGeom prst="rect">
            <a:avLst/>
          </a:prstGeom>
        </p:spPr>
      </p:pic>
      <p:pic>
        <p:nvPicPr>
          <p:cNvPr id="15" name="svg.freya@svg.theme@icon.theme@cover__qrs__qr__image"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59168" y="963168"/>
            <a:ext cx="268224" cy="268224"/>
          </a:xfrm>
          <a:prstGeom prst="rect">
            <a:avLst/>
          </a:prstGeom>
        </p:spPr>
      </p:pic>
      <p:sp>
        <p:nvSpPr>
          <p:cNvPr id="16" name="a.theme@cover__qrs__qr__label">
            <a:hlinkClick r:id="rId8" tooltip=""/>
          </p:cNvPr>
          <p:cNvSpPr/>
          <p:nvPr/>
        </p:nvSpPr>
        <p:spPr>
          <a:xfrm>
            <a:off x="6748272" y="1810512"/>
            <a:ext cx="890016"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7" name="svg.code.theme@cover__qrs__qr__code"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595360" y="548640"/>
            <a:ext cx="1097280" cy="1097280"/>
          </a:xfrm>
          <a:prstGeom prst="rect">
            <a:avLst/>
          </a:prstGeom>
        </p:spPr>
      </p:pic>
      <p:pic>
        <p:nvPicPr>
          <p:cNvPr id="18" name="svg.freya@svg.theme@icon.theme@cover__qrs__qr__image"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009888" y="978027"/>
            <a:ext cx="268224" cy="238411"/>
          </a:xfrm>
          <a:prstGeom prst="rect">
            <a:avLst/>
          </a:prstGeom>
        </p:spPr>
      </p:pic>
      <p:sp>
        <p:nvSpPr>
          <p:cNvPr id="19" name="a.theme@cover__qrs__qr__label">
            <a:hlinkClick r:id="rId13" tooltip=""/>
          </p:cNvPr>
          <p:cNvSpPr/>
          <p:nvPr/>
        </p:nvSpPr>
        <p:spPr>
          <a:xfrm>
            <a:off x="8577072" y="1810512"/>
            <a:ext cx="1133856"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pic>
        <p:nvPicPr>
          <p:cNvPr id="20" name="svg.code.theme@cover__qrs__qr__code"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546080" y="548640"/>
            <a:ext cx="1097280" cy="1097280"/>
          </a:xfrm>
          <a:prstGeom prst="rect">
            <a:avLst/>
          </a:prstGeom>
        </p:spPr>
      </p:pic>
      <p:pic>
        <p:nvPicPr>
          <p:cNvPr id="21" name="svg.freya@svg.theme@icon.theme@cover__qrs__qr__image" descr="preencoded.png">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960608" y="918496"/>
            <a:ext cx="268224" cy="357569"/>
          </a:xfrm>
          <a:prstGeom prst="rect">
            <a:avLst/>
          </a:prstGeom>
        </p:spPr>
      </p:pic>
      <p:sp>
        <p:nvSpPr>
          <p:cNvPr id="22" name="a.theme@cover__qrs__qr__label">
            <a:hlinkClick r:id="rId18" tooltip=""/>
          </p:cNvPr>
          <p:cNvSpPr/>
          <p:nvPr/>
        </p:nvSpPr>
        <p:spPr>
          <a:xfrm>
            <a:off x="10485120" y="1810512"/>
            <a:ext cx="1237488"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PPTX</a:t>
            </a:r>
            <a:endParaRPr lang="en-US" sz="1296" dirty="0"/>
          </a:p>
        </p:txBody>
      </p:sp>
      <p:pic>
        <p:nvPicPr>
          <p:cNvPr id="23" name="svg.freya@svg.theme@logo" descr="preencoded.png">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1094720" y="5730240"/>
            <a:ext cx="609600" cy="609600"/>
          </a:xfrm>
          <a:prstGeom prst="rect">
            <a:avLst/>
          </a:prstGeom>
        </p:spPr>
      </p:pic>
      <p:sp>
        <p:nvSpPr>
          <p:cNvPr id="24"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heme@hello__title"/>
          <p:cNvSpPr/>
          <p:nvPr/>
        </p:nvSpPr>
        <p:spPr>
          <a:xfrm>
            <a:off x="487680" y="518160"/>
            <a:ext cx="1725168"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pitchFamily="34" charset="0"/>
                <a:ea typeface="Inter" pitchFamily="34" charset="-122"/>
                <a:cs typeface="Inter" pitchFamily="34" charset="-120"/>
              </a:rPr>
              <a:t>Hi 👋, I'm </a:t>
            </a:r>
            <a:endParaRPr lang="en-US" sz="3240" dirty="0"/>
          </a:p>
        </p:txBody>
      </p:sp>
      <p:sp>
        <p:nvSpPr>
          <p:cNvPr id="5" name="h1.theme@hello__title"/>
          <p:cNvSpPr/>
          <p:nvPr/>
        </p:nvSpPr>
        <p:spPr>
          <a:xfrm>
            <a:off x="3200400" y="518160"/>
            <a:ext cx="115824"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pitchFamily="34" charset="0"/>
                <a:ea typeface="Inter" pitchFamily="34" charset="-122"/>
                <a:cs typeface="Inter" pitchFamily="34" charset="-120"/>
              </a:rPr>
              <a:t>!</a:t>
            </a:r>
            <a:endParaRPr lang="en-US" sz="3240" dirty="0"/>
          </a:p>
        </p:txBody>
      </p:sp>
      <p:sp>
        <p:nvSpPr>
          <p:cNvPr id="6" name="span.theme@hello__title__name"/>
          <p:cNvSpPr/>
          <p:nvPr/>
        </p:nvSpPr>
        <p:spPr>
          <a:xfrm>
            <a:off x="2212848" y="518160"/>
            <a:ext cx="987552"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ExtraBold" pitchFamily="34" charset="0"/>
                <a:ea typeface="Inter ExtraBold" pitchFamily="34" charset="-122"/>
                <a:cs typeface="Inter ExtraBold" pitchFamily="34" charset="-120"/>
              </a:rPr>
              <a:t>Luca</a:t>
            </a:r>
            <a:endParaRPr lang="en-US" sz="3240" dirty="0"/>
          </a:p>
        </p:txBody>
      </p:sp>
      <p:pic>
        <p:nvPicPr>
          <p:cNvPr id="7" name="img.freya@image.theme@hello__hobbies"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theme@hello__logo" descr="preencoded.png">    </p:cNvPr>
          <p:cNvPicPr>
            <a:picLocks noChangeAspect="1"/>
          </p:cNvPicPr>
          <p:nvPr/>
        </p:nvPicPr>
        <p:blipFill>
          <a:blip r:embed="rId2"/>
          <a:stretch>
            <a:fillRect/>
          </a:stretch>
        </p:blipFill>
        <p:spPr>
          <a:xfrm>
            <a:off x="2133600" y="1722787"/>
            <a:ext cx="1828800" cy="1828800"/>
          </a:xfrm>
          <a:prstGeom prst="rect">
            <a:avLst/>
          </a:prstGeom>
        </p:spPr>
      </p:pic>
      <p:sp>
        <p:nvSpPr>
          <p:cNvPr id="9" name="a.theme@hello__role__company">
            <a:hlinkClick r:id="rId3" tooltip=""/>
          </p:cNvPr>
          <p:cNvSpPr/>
          <p:nvPr/>
        </p:nvSpPr>
        <p:spPr>
          <a:xfrm>
            <a:off x="1578864" y="3731990"/>
            <a:ext cx="1036320" cy="237744"/>
          </a:xfrm>
          <a:prstGeom prst="rect">
            <a:avLst/>
          </a:prstGeom>
          <a:noFill/>
          <a:ln/>
        </p:spPr>
        <p:txBody>
          <a:bodyPr wrap="none" lIns="0" tIns="0" rIns="0" bIns="0" rtlCol="0" anchor="ctr"/>
          <a:lstStyle/>
          <a:p>
            <a:pPr indent="0" marL="0">
              <a:buNone/>
            </a:pPr>
            <a:r>
              <a:rPr lang="en-US" sz="1555" u="none" dirty="0">
                <a:solidFill>
                  <a:srgbClr val="166BFF"/>
                </a:solidFill>
                <a:latin typeface="Inter ExtraBold" pitchFamily="34" charset="0"/>
                <a:ea typeface="Inter ExtraBold" pitchFamily="34" charset="-122"/>
                <a:cs typeface="Inter ExtraBold" pitchFamily="34" charset="-120"/>
              </a:rPr>
              <a:t>Nearform_</a:t>
            </a:r>
            <a:endParaRPr lang="en-US" sz="1555" dirty="0"/>
          </a:p>
        </p:txBody>
      </p:sp>
      <p:sp>
        <p:nvSpPr>
          <p:cNvPr id="10" name="span.theme@hello__role__description"/>
          <p:cNvSpPr/>
          <p:nvPr/>
        </p:nvSpPr>
        <p:spPr>
          <a:xfrm>
            <a:off x="2798064" y="3731990"/>
            <a:ext cx="17129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AI Native Engineer</a:t>
            </a:r>
            <a:endParaRPr lang="en-US" sz="1555" dirty="0"/>
          </a:p>
        </p:txBody>
      </p:sp>
      <p:sp>
        <p:nvSpPr>
          <p:cNvPr id="11" name="a.theme@hello__role__company">
            <a:hlinkClick r:id="rId4" tooltip=""/>
          </p:cNvPr>
          <p:cNvSpPr/>
          <p:nvPr/>
        </p:nvSpPr>
        <p:spPr>
          <a:xfrm>
            <a:off x="2145792" y="4087463"/>
            <a:ext cx="408432" cy="237744"/>
          </a:xfrm>
          <a:prstGeom prst="rect">
            <a:avLst/>
          </a:prstGeom>
          <a:noFill/>
          <a:ln/>
        </p:spPr>
        <p:txBody>
          <a:bodyPr wrap="none" lIns="0" tIns="0" rIns="0" bIns="0" rtlCol="0" anchor="ctr"/>
          <a:lstStyle/>
          <a:p>
            <a:pPr indent="0" marL="0">
              <a:buNone/>
            </a:pPr>
            <a:r>
              <a:rPr lang="en-US" sz="1555" u="none" dirty="0">
                <a:solidFill>
                  <a:srgbClr val="166BFF"/>
                </a:solidFill>
                <a:latin typeface="Inter ExtraBold" pitchFamily="34" charset="0"/>
                <a:ea typeface="Inter ExtraBold" pitchFamily="34" charset="-122"/>
                <a:cs typeface="Inter ExtraBold" pitchFamily="34" charset="-120"/>
              </a:rPr>
              <a:t>GDE</a:t>
            </a:r>
            <a:endParaRPr lang="en-US" sz="1555" dirty="0"/>
          </a:p>
        </p:txBody>
      </p:sp>
      <p:sp>
        <p:nvSpPr>
          <p:cNvPr id="12" name="span.theme@hello__role__description"/>
          <p:cNvSpPr/>
          <p:nvPr/>
        </p:nvSpPr>
        <p:spPr>
          <a:xfrm>
            <a:off x="2798064" y="4087463"/>
            <a:ext cx="171907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Web Technologies</a:t>
            </a:r>
            <a:endParaRPr lang="en-US" sz="1555" dirty="0"/>
          </a:p>
        </p:txBody>
      </p:sp>
      <p:pic>
        <p:nvPicPr>
          <p:cNvPr id="13" name="svg.code.theme@item__qr.theme@item__qr--horizontal.theme@hello__social__qr"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7552" y="5321808"/>
            <a:ext cx="609600" cy="609600"/>
          </a:xfrm>
          <a:prstGeom prst="rect">
            <a:avLst/>
          </a:prstGeom>
        </p:spPr>
      </p:pic>
      <p:sp>
        <p:nvSpPr>
          <p:cNvPr id="14" name="a">
            <a:hlinkClick r:id="rId7" tooltip=""/>
          </p:cNvPr>
          <p:cNvSpPr/>
          <p:nvPr/>
        </p:nvSpPr>
        <p:spPr>
          <a:xfrm>
            <a:off x="707136" y="6144768"/>
            <a:ext cx="1170432" cy="219456"/>
          </a:xfrm>
          <a:prstGeom prst="rect">
            <a:avLst/>
          </a:prstGeom>
          <a:noFill/>
          <a:ln/>
        </p:spPr>
        <p:txBody>
          <a:bodyPr wrap="none" lIns="0" tIns="0" rIns="0" bIns="0" rtlCol="0" anchor="ctr"/>
          <a:lstStyle/>
          <a:p>
            <a:pPr indent="0" marL="0">
              <a:buNone/>
            </a:pPr>
            <a:r>
              <a:rPr lang="en-US" sz="1296" b="1" u="none" dirty="0">
                <a:solidFill>
                  <a:srgbClr val="166BFF"/>
                </a:solidFill>
                <a:latin typeface="Fira Code" pitchFamily="34" charset="0"/>
                <a:ea typeface="Fira Code" pitchFamily="34" charset="-122"/>
                <a:cs typeface="Fira Code" pitchFamily="34" charset="-120"/>
              </a:rPr>
              <a:t>delpuppo.net</a:t>
            </a:r>
            <a:endParaRPr lang="en-US" sz="1296" dirty="0"/>
          </a:p>
        </p:txBody>
      </p:sp>
      <p:pic>
        <p:nvPicPr>
          <p:cNvPr id="15" name="svg.freya@svg.theme@icon.theme@item__icon.theme@item__icon--horizontal.theme@hello__social__icon"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57984" y="5321808"/>
            <a:ext cx="609600" cy="609600"/>
          </a:xfrm>
          <a:prstGeom prst="rect">
            <a:avLst/>
          </a:prstGeom>
        </p:spPr>
      </p:pic>
      <p:sp>
        <p:nvSpPr>
          <p:cNvPr id="16" name="span">
            <a:hlinkClick r:id="rId10" tooltip=""/>
          </p:cNvPr>
          <p:cNvSpPr/>
          <p:nvPr/>
        </p:nvSpPr>
        <p:spPr>
          <a:xfrm>
            <a:off x="2264664" y="6150864"/>
            <a:ext cx="396240" cy="170688"/>
          </a:xfrm>
          <a:prstGeom prst="rect">
            <a:avLst/>
          </a:prstGeom>
          <a:noFill/>
          <a:ln/>
        </p:spPr>
        <p:txBody>
          <a:bodyPr wrap="none" lIns="0" tIns="0" rIns="0" bIns="0" rtlCol="0" anchor="ctr"/>
          <a:lstStyle/>
          <a:p>
            <a:pPr indent="0" marL="0">
              <a:buNone/>
            </a:pPr>
            <a:r>
              <a:rPr lang="en-US" sz="1037" b="1" u="none" dirty="0">
                <a:solidFill>
                  <a:srgbClr val="000000"/>
                </a:solidFill>
                <a:latin typeface="Fira Code" pitchFamily="34" charset="0"/>
                <a:ea typeface="Fira Code" pitchFamily="34" charset="-122"/>
                <a:cs typeface="Fira Code" pitchFamily="34" charset="-120"/>
              </a:rPr>
              <a:t>puppo</a:t>
            </a:r>
            <a:endParaRPr lang="en-US" sz="1037" dirty="0"/>
          </a:p>
        </p:txBody>
      </p:sp>
      <p:pic>
        <p:nvPicPr>
          <p:cNvPr id="17" name="svg.freya@svg.theme@icon.theme@item__icon.theme@item__icon--horizontal.theme@hello__social__icon"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28416" y="5321808"/>
            <a:ext cx="609600" cy="609600"/>
          </a:xfrm>
          <a:prstGeom prst="rect">
            <a:avLst/>
          </a:prstGeom>
        </p:spPr>
      </p:pic>
      <p:sp>
        <p:nvSpPr>
          <p:cNvPr id="18" name="span">
            <a:hlinkClick r:id="rId13" tooltip=""/>
          </p:cNvPr>
          <p:cNvSpPr/>
          <p:nvPr/>
        </p:nvSpPr>
        <p:spPr>
          <a:xfrm>
            <a:off x="3355848" y="6150864"/>
            <a:ext cx="554736" cy="170688"/>
          </a:xfrm>
          <a:prstGeom prst="rect">
            <a:avLst/>
          </a:prstGeom>
          <a:noFill/>
          <a:ln/>
        </p:spPr>
        <p:txBody>
          <a:bodyPr wrap="none" lIns="0" tIns="0" rIns="0" bIns="0" rtlCol="0" anchor="ctr"/>
          <a:lstStyle/>
          <a:p>
            <a:pPr indent="0" marL="0">
              <a:buNone/>
            </a:pPr>
            <a:r>
              <a:rPr lang="en-US" sz="1037" b="1" u="none" dirty="0">
                <a:solidFill>
                  <a:srgbClr val="000000"/>
                </a:solidFill>
                <a:latin typeface="Fira Code" pitchFamily="34" charset="0"/>
                <a:ea typeface="Fira Code" pitchFamily="34" charset="-122"/>
                <a:cs typeface="Fira Code" pitchFamily="34" charset="-120"/>
              </a:rPr>
              <a:t>puppo92</a:t>
            </a:r>
            <a:endParaRPr lang="en-US" sz="1037" dirty="0"/>
          </a:p>
        </p:txBody>
      </p:sp>
      <p:pic>
        <p:nvPicPr>
          <p:cNvPr id="19" name="svg.freya@svg.theme@icon.theme@item__icon.theme@item__icon--horizontal.theme@hello__social__icon"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498848" y="5321808"/>
            <a:ext cx="609600" cy="609600"/>
          </a:xfrm>
          <a:prstGeom prst="rect">
            <a:avLst/>
          </a:prstGeom>
        </p:spPr>
      </p:pic>
      <p:sp>
        <p:nvSpPr>
          <p:cNvPr id="20" name="span">
            <a:hlinkClick r:id="rId16" tooltip=""/>
          </p:cNvPr>
          <p:cNvSpPr/>
          <p:nvPr/>
        </p:nvSpPr>
        <p:spPr>
          <a:xfrm>
            <a:off x="4328160" y="6150864"/>
            <a:ext cx="950976" cy="170688"/>
          </a:xfrm>
          <a:prstGeom prst="rect">
            <a:avLst/>
          </a:prstGeom>
          <a:noFill/>
          <a:ln/>
        </p:spPr>
        <p:txBody>
          <a:bodyPr wrap="none" lIns="0" tIns="0" rIns="0" bIns="0" rtlCol="0" anchor="ctr"/>
          <a:lstStyle/>
          <a:p>
            <a:pPr indent="0" marL="0">
              <a:buNone/>
            </a:pPr>
            <a:r>
              <a:rPr lang="en-US" sz="1037" b="1" u="none" dirty="0">
                <a:solidFill>
                  <a:srgbClr val="000000"/>
                </a:solidFill>
                <a:latin typeface="Fira Code" pitchFamily="34" charset="0"/>
                <a:ea typeface="Fira Code" pitchFamily="34" charset="-122"/>
                <a:cs typeface="Fira Code" pitchFamily="34" charset="-120"/>
              </a:rPr>
              <a:t>lucadelpuppo</a:t>
            </a:r>
            <a:endParaRPr lang="en-US" sz="1037" dirty="0"/>
          </a:p>
        </p:txBody>
      </p:sp>
      <p:pic>
        <p:nvPicPr>
          <p:cNvPr id="21" name="svg.freya@svg.theme@logo" descr="preencoded.png">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1094720" y="5730240"/>
            <a:ext cx="609600" cy="609600"/>
          </a:xfrm>
          <a:prstGeom prst="rect">
            <a:avLst/>
          </a:prstGeom>
        </p:spPr>
      </p:pic>
      <p:sp>
        <p:nvSpPr>
          <p:cNvPr id="22"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nearform"/>
          <p:cNvSpPr/>
          <p:nvPr/>
        </p:nvSpPr>
        <p:spPr>
          <a:xfrm>
            <a:off x="0" y="0"/>
            <a:ext cx="12192000" cy="6827520"/>
          </a:xfrm>
          <a:prstGeom prst="rect">
            <a:avLst/>
          </a:prstGeom>
          <a:solidFill>
            <a:srgbClr val="000E38"/>
          </a:solidFill>
          <a:ln w="12700">
            <a:solidFill>
              <a:srgbClr val="000E38">
                <a:alpha val="0"/>
              </a:srgbClr>
            </a:solidFill>
            <a:prstDash val="solid"/>
          </a:ln>
        </p:spPr>
      </p:sp>
      <p:sp>
        <p:nvSpPr>
          <p:cNvPr id="4" name="h4.theme@nearform__description"/>
          <p:cNvSpPr/>
          <p:nvPr/>
        </p:nvSpPr>
        <p:spPr>
          <a:xfrm>
            <a:off x="853440" y="749808"/>
            <a:ext cx="6065520"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We’re an independent team of engineers, designers and</a:t>
            </a:r>
            <a:endParaRPr lang="en-US" sz="1814" dirty="0"/>
          </a:p>
        </p:txBody>
      </p:sp>
      <p:sp>
        <p:nvSpPr>
          <p:cNvPr id="5" name="h4.theme@nearform__description"/>
          <p:cNvSpPr/>
          <p:nvPr/>
        </p:nvSpPr>
        <p:spPr>
          <a:xfrm>
            <a:off x="853440" y="1072420"/>
            <a:ext cx="5614416"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strategists who build digital solutions and enhanced</a:t>
            </a:r>
            <a:endParaRPr lang="en-US" sz="1814" dirty="0"/>
          </a:p>
        </p:txBody>
      </p:sp>
      <p:sp>
        <p:nvSpPr>
          <p:cNvPr id="6" name="h4.theme@nearform__description"/>
          <p:cNvSpPr/>
          <p:nvPr/>
        </p:nvSpPr>
        <p:spPr>
          <a:xfrm>
            <a:off x="853440" y="1395032"/>
            <a:ext cx="5608320"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capability at pace for ambitious enterprises seeking</a:t>
            </a:r>
            <a:endParaRPr lang="en-US" sz="1814" dirty="0"/>
          </a:p>
        </p:txBody>
      </p:sp>
      <p:sp>
        <p:nvSpPr>
          <p:cNvPr id="7" name="h4.theme@nearform__description"/>
          <p:cNvSpPr/>
          <p:nvPr/>
        </p:nvSpPr>
        <p:spPr>
          <a:xfrm>
            <a:off x="853440" y="1717643"/>
            <a:ext cx="2852928"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enduring business impact.</a:t>
            </a:r>
            <a:endParaRPr lang="en-US" sz="1814" dirty="0"/>
          </a:p>
        </p:txBody>
      </p:sp>
      <p:sp>
        <p:nvSpPr>
          <p:cNvPr id="8" name="dt.theme@nearform__stats__number"/>
          <p:cNvSpPr/>
          <p:nvPr/>
        </p:nvSpPr>
        <p:spPr>
          <a:xfrm>
            <a:off x="853440" y="2345055"/>
            <a:ext cx="359664" cy="256032"/>
          </a:xfrm>
          <a:prstGeom prst="rect">
            <a:avLst/>
          </a:prstGeom>
          <a:noFill/>
          <a:ln/>
        </p:spPr>
        <p:txBody>
          <a:bodyPr wrap="none" lIns="0" tIns="0" rIns="0" bIns="0" rtlCol="0" anchor="ctr"/>
          <a:lstStyle/>
          <a:p>
            <a:pPr indent="0" marL="0">
              <a:buNone/>
            </a:pPr>
            <a:r>
              <a:rPr lang="en-US" sz="1685" u="none" dirty="0">
                <a:solidFill>
                  <a:srgbClr val="00E5A4"/>
                </a:solidFill>
                <a:latin typeface="Inter" pitchFamily="34" charset="0"/>
                <a:ea typeface="Inter" pitchFamily="34" charset="-122"/>
                <a:cs typeface="Inter" pitchFamily="34" charset="-120"/>
              </a:rPr>
              <a:t>10+</a:t>
            </a:r>
            <a:endParaRPr lang="en-US" sz="1685" dirty="0"/>
          </a:p>
        </p:txBody>
      </p:sp>
      <p:sp>
        <p:nvSpPr>
          <p:cNvPr id="9" name="dd.theme@nearform__stats__name"/>
          <p:cNvSpPr/>
          <p:nvPr/>
        </p:nvSpPr>
        <p:spPr>
          <a:xfrm>
            <a:off x="1463040" y="2345055"/>
            <a:ext cx="1712976" cy="256032"/>
          </a:xfrm>
          <a:prstGeom prst="rect">
            <a:avLst/>
          </a:prstGeom>
          <a:noFill/>
          <a:ln/>
        </p:spPr>
        <p:txBody>
          <a:bodyPr wrap="none" lIns="0" tIns="0" rIns="0" bIns="0" rtlCol="0" anchor="ctr"/>
          <a:lstStyle/>
          <a:p>
            <a:pPr indent="0" marL="0">
              <a:buNone/>
            </a:pPr>
            <a:r>
              <a:rPr lang="en-US" sz="1685" u="none" dirty="0">
                <a:solidFill>
                  <a:srgbClr val="FFFFFF"/>
                </a:solidFill>
                <a:latin typeface="Inter Light" pitchFamily="34" charset="0"/>
                <a:ea typeface="Inter Light" pitchFamily="34" charset="-122"/>
                <a:cs typeface="Inter Light" pitchFamily="34" charset="-120"/>
              </a:rPr>
              <a:t>Years experience</a:t>
            </a:r>
            <a:endParaRPr lang="en-US" sz="1685" dirty="0"/>
          </a:p>
        </p:txBody>
      </p:sp>
      <p:sp>
        <p:nvSpPr>
          <p:cNvPr id="10" name="dt.theme@nearform__stats__number"/>
          <p:cNvSpPr/>
          <p:nvPr/>
        </p:nvSpPr>
        <p:spPr>
          <a:xfrm>
            <a:off x="853440" y="2778728"/>
            <a:ext cx="548640" cy="256032"/>
          </a:xfrm>
          <a:prstGeom prst="rect">
            <a:avLst/>
          </a:prstGeom>
          <a:noFill/>
          <a:ln/>
        </p:spPr>
        <p:txBody>
          <a:bodyPr wrap="none" lIns="0" tIns="0" rIns="0" bIns="0" rtlCol="0" anchor="ctr"/>
          <a:lstStyle/>
          <a:p>
            <a:pPr indent="0" marL="0">
              <a:buNone/>
            </a:pPr>
            <a:r>
              <a:rPr lang="en-US" sz="1685" u="none" dirty="0">
                <a:solidFill>
                  <a:srgbClr val="00E5A4"/>
                </a:solidFill>
                <a:latin typeface="Inter" pitchFamily="34" charset="0"/>
                <a:ea typeface="Inter" pitchFamily="34" charset="-122"/>
                <a:cs typeface="Inter" pitchFamily="34" charset="-120"/>
              </a:rPr>
              <a:t>400+</a:t>
            </a:r>
            <a:endParaRPr lang="en-US" sz="1685" dirty="0"/>
          </a:p>
        </p:txBody>
      </p:sp>
      <p:sp>
        <p:nvSpPr>
          <p:cNvPr id="11" name="dd.theme@nearform__stats__name"/>
          <p:cNvSpPr/>
          <p:nvPr/>
        </p:nvSpPr>
        <p:spPr>
          <a:xfrm>
            <a:off x="1463040" y="2778728"/>
            <a:ext cx="1261872" cy="256032"/>
          </a:xfrm>
          <a:prstGeom prst="rect">
            <a:avLst/>
          </a:prstGeom>
          <a:noFill/>
          <a:ln/>
        </p:spPr>
        <p:txBody>
          <a:bodyPr wrap="none" lIns="0" tIns="0" rIns="0" bIns="0" rtlCol="0" anchor="ctr"/>
          <a:lstStyle/>
          <a:p>
            <a:pPr indent="0" marL="0">
              <a:buNone/>
            </a:pPr>
            <a:r>
              <a:rPr lang="en-US" sz="1685" u="none" dirty="0">
                <a:solidFill>
                  <a:srgbClr val="FFFFFF"/>
                </a:solidFill>
                <a:latin typeface="Inter Light" pitchFamily="34" charset="0"/>
                <a:ea typeface="Inter Light" pitchFamily="34" charset="-122"/>
                <a:cs typeface="Inter Light" pitchFamily="34" charset="-120"/>
              </a:rPr>
              <a:t>Nearformers</a:t>
            </a:r>
            <a:endParaRPr lang="en-US" sz="1685" dirty="0"/>
          </a:p>
        </p:txBody>
      </p:sp>
      <p:sp>
        <p:nvSpPr>
          <p:cNvPr id="12" name="dt.theme@nearform__stats__number"/>
          <p:cNvSpPr/>
          <p:nvPr/>
        </p:nvSpPr>
        <p:spPr>
          <a:xfrm>
            <a:off x="853440" y="3212402"/>
            <a:ext cx="262128" cy="256032"/>
          </a:xfrm>
          <a:prstGeom prst="rect">
            <a:avLst/>
          </a:prstGeom>
          <a:noFill/>
          <a:ln/>
        </p:spPr>
        <p:txBody>
          <a:bodyPr wrap="none" lIns="0" tIns="0" rIns="0" bIns="0" rtlCol="0" anchor="ctr"/>
          <a:lstStyle/>
          <a:p>
            <a:pPr indent="0" marL="0">
              <a:buNone/>
            </a:pPr>
            <a:r>
              <a:rPr lang="en-US" sz="1685" u="none" dirty="0">
                <a:solidFill>
                  <a:srgbClr val="00E5A4"/>
                </a:solidFill>
                <a:latin typeface="Inter" pitchFamily="34" charset="0"/>
                <a:ea typeface="Inter" pitchFamily="34" charset="-122"/>
                <a:cs typeface="Inter" pitchFamily="34" charset="-120"/>
              </a:rPr>
              <a:t>28</a:t>
            </a:r>
            <a:endParaRPr lang="en-US" sz="1685" dirty="0"/>
          </a:p>
        </p:txBody>
      </p:sp>
      <p:sp>
        <p:nvSpPr>
          <p:cNvPr id="13" name="dd.theme@nearform__stats__name"/>
          <p:cNvSpPr/>
          <p:nvPr/>
        </p:nvSpPr>
        <p:spPr>
          <a:xfrm>
            <a:off x="1463040" y="3212402"/>
            <a:ext cx="963168" cy="256032"/>
          </a:xfrm>
          <a:prstGeom prst="rect">
            <a:avLst/>
          </a:prstGeom>
          <a:noFill/>
          <a:ln/>
        </p:spPr>
        <p:txBody>
          <a:bodyPr wrap="none" lIns="0" tIns="0" rIns="0" bIns="0" rtlCol="0" anchor="ctr"/>
          <a:lstStyle/>
          <a:p>
            <a:pPr indent="0" marL="0">
              <a:buNone/>
            </a:pPr>
            <a:r>
              <a:rPr lang="en-US" sz="1685" u="none" dirty="0">
                <a:solidFill>
                  <a:srgbClr val="FFFFFF"/>
                </a:solidFill>
                <a:latin typeface="Inter Light" pitchFamily="34" charset="0"/>
                <a:ea typeface="Inter Light" pitchFamily="34" charset="-122"/>
                <a:cs typeface="Inter Light" pitchFamily="34" charset="-120"/>
              </a:rPr>
              <a:t>Countries</a:t>
            </a:r>
            <a:endParaRPr lang="en-US" sz="1685" dirty="0"/>
          </a:p>
        </p:txBody>
      </p:sp>
      <p:sp>
        <p:nvSpPr>
          <p:cNvPr id="14" name="dt.theme@nearform__stats__number"/>
          <p:cNvSpPr/>
          <p:nvPr/>
        </p:nvSpPr>
        <p:spPr>
          <a:xfrm>
            <a:off x="3663696" y="2345055"/>
            <a:ext cx="524256" cy="256032"/>
          </a:xfrm>
          <a:prstGeom prst="rect">
            <a:avLst/>
          </a:prstGeom>
          <a:noFill/>
          <a:ln/>
        </p:spPr>
        <p:txBody>
          <a:bodyPr wrap="none" lIns="0" tIns="0" rIns="0" bIns="0" rtlCol="0" anchor="ctr"/>
          <a:lstStyle/>
          <a:p>
            <a:pPr indent="0" marL="0">
              <a:buNone/>
            </a:pPr>
            <a:r>
              <a:rPr lang="en-US" sz="1685" u="none" dirty="0">
                <a:solidFill>
                  <a:srgbClr val="00E5A4"/>
                </a:solidFill>
                <a:latin typeface="Inter" pitchFamily="34" charset="0"/>
                <a:ea typeface="Inter" pitchFamily="34" charset="-122"/>
                <a:cs typeface="Inter" pitchFamily="34" charset="-120"/>
              </a:rPr>
              <a:t>700+</a:t>
            </a:r>
            <a:endParaRPr lang="en-US" sz="1685" dirty="0"/>
          </a:p>
        </p:txBody>
      </p:sp>
      <p:sp>
        <p:nvSpPr>
          <p:cNvPr id="15" name="dd.theme@nearform__stats__name"/>
          <p:cNvSpPr/>
          <p:nvPr/>
        </p:nvSpPr>
        <p:spPr>
          <a:xfrm>
            <a:off x="4273296" y="2345055"/>
            <a:ext cx="1359408" cy="256032"/>
          </a:xfrm>
          <a:prstGeom prst="rect">
            <a:avLst/>
          </a:prstGeom>
          <a:noFill/>
          <a:ln/>
        </p:spPr>
        <p:txBody>
          <a:bodyPr wrap="none" lIns="0" tIns="0" rIns="0" bIns="0" rtlCol="0" anchor="ctr"/>
          <a:lstStyle/>
          <a:p>
            <a:pPr indent="0" marL="0">
              <a:buNone/>
            </a:pPr>
            <a:r>
              <a:rPr lang="en-US" sz="1685" u="none" dirty="0">
                <a:solidFill>
                  <a:srgbClr val="FFFFFF"/>
                </a:solidFill>
                <a:latin typeface="Inter Light" pitchFamily="34" charset="0"/>
                <a:ea typeface="Inter Light" pitchFamily="34" charset="-122"/>
                <a:cs typeface="Inter Light" pitchFamily="34" charset="-120"/>
              </a:rPr>
              <a:t>Engagements</a:t>
            </a:r>
            <a:endParaRPr lang="en-US" sz="1685" dirty="0"/>
          </a:p>
        </p:txBody>
      </p:sp>
      <p:sp>
        <p:nvSpPr>
          <p:cNvPr id="16" name="dt.theme@nearform__stats__number"/>
          <p:cNvSpPr/>
          <p:nvPr/>
        </p:nvSpPr>
        <p:spPr>
          <a:xfrm>
            <a:off x="3663696" y="2778728"/>
            <a:ext cx="542544" cy="256032"/>
          </a:xfrm>
          <a:prstGeom prst="rect">
            <a:avLst/>
          </a:prstGeom>
          <a:noFill/>
          <a:ln/>
        </p:spPr>
        <p:txBody>
          <a:bodyPr wrap="none" lIns="0" tIns="0" rIns="0" bIns="0" rtlCol="0" anchor="ctr"/>
          <a:lstStyle/>
          <a:p>
            <a:pPr indent="0" marL="0">
              <a:buNone/>
            </a:pPr>
            <a:r>
              <a:rPr lang="en-US" sz="1685" u="none" dirty="0">
                <a:solidFill>
                  <a:srgbClr val="00E5A4"/>
                </a:solidFill>
                <a:latin typeface="Inter" pitchFamily="34" charset="0"/>
                <a:ea typeface="Inter" pitchFamily="34" charset="-122"/>
                <a:cs typeface="Inter" pitchFamily="34" charset="-120"/>
              </a:rPr>
              <a:t>380+</a:t>
            </a:r>
            <a:endParaRPr lang="en-US" sz="1685" dirty="0"/>
          </a:p>
        </p:txBody>
      </p:sp>
      <p:sp>
        <p:nvSpPr>
          <p:cNvPr id="17" name="dd.theme@nearform__stats__name"/>
          <p:cNvSpPr/>
          <p:nvPr/>
        </p:nvSpPr>
        <p:spPr>
          <a:xfrm>
            <a:off x="4273296" y="2778728"/>
            <a:ext cx="1085088" cy="256032"/>
          </a:xfrm>
          <a:prstGeom prst="rect">
            <a:avLst/>
          </a:prstGeom>
          <a:noFill/>
          <a:ln/>
        </p:spPr>
        <p:txBody>
          <a:bodyPr wrap="none" lIns="0" tIns="0" rIns="0" bIns="0" rtlCol="0" anchor="ctr"/>
          <a:lstStyle/>
          <a:p>
            <a:pPr indent="0" marL="0">
              <a:buNone/>
            </a:pPr>
            <a:r>
              <a:rPr lang="en-US" sz="1685" u="none" dirty="0">
                <a:solidFill>
                  <a:srgbClr val="FFFFFF"/>
                </a:solidFill>
                <a:latin typeface="Inter Light" pitchFamily="34" charset="0"/>
                <a:ea typeface="Inter Light" pitchFamily="34" charset="-122"/>
                <a:cs typeface="Inter Light" pitchFamily="34" charset="-120"/>
              </a:rPr>
              <a:t>Customers</a:t>
            </a:r>
            <a:endParaRPr lang="en-US" sz="1685" dirty="0"/>
          </a:p>
        </p:txBody>
      </p:sp>
      <p:pic>
        <p:nvPicPr>
          <p:cNvPr id="18" name="svg.freya@svg.theme@nearform__globe"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2917222"/>
            <a:ext cx="6461760" cy="3877247"/>
          </a:xfrm>
          <a:prstGeom prst="rect">
            <a:avLst/>
          </a:prstGeom>
        </p:spPr>
      </p:pic>
      <p:sp>
        <p:nvSpPr>
          <p:cNvPr id="19" name="h4.theme@nearform__open-source__title"/>
          <p:cNvSpPr/>
          <p:nvPr/>
        </p:nvSpPr>
        <p:spPr>
          <a:xfrm>
            <a:off x="7802880" y="755904"/>
            <a:ext cx="3742944" cy="237744"/>
          </a:xfrm>
          <a:prstGeom prst="rect">
            <a:avLst/>
          </a:prstGeom>
          <a:noFill/>
          <a:ln/>
        </p:spPr>
        <p:txBody>
          <a:bodyPr wrap="none" lIns="0" tIns="0" rIns="0" bIns="0" rtlCol="0" anchor="ctr"/>
          <a:lstStyle/>
          <a:p>
            <a:pPr indent="0" marL="0">
              <a:buNone/>
            </a:pPr>
            <a:r>
              <a:rPr lang="en-US" sz="1555" u="none" dirty="0">
                <a:solidFill>
                  <a:srgbClr val="FFFFFF"/>
                </a:solidFill>
                <a:latin typeface="Inter" pitchFamily="34" charset="0"/>
                <a:ea typeface="Inter" pitchFamily="34" charset="-122"/>
                <a:cs typeface="Inter" pitchFamily="34" charset="-120"/>
              </a:rPr>
              <a:t>Nearform’s commitment to Open Source</a:t>
            </a:r>
            <a:endParaRPr lang="en-US" sz="1555" dirty="0"/>
          </a:p>
        </p:txBody>
      </p:sp>
      <p:sp>
        <p:nvSpPr>
          <p:cNvPr id="20" name="div.theme@nearform__open-source__card"/>
          <p:cNvSpPr/>
          <p:nvPr/>
        </p:nvSpPr>
        <p:spPr>
          <a:xfrm>
            <a:off x="7802880" y="1125284"/>
            <a:ext cx="1097280" cy="1314926"/>
          </a:xfrm>
          <a:prstGeom prst="rect">
            <a:avLst/>
          </a:prstGeom>
          <a:solidFill>
            <a:srgbClr val="8950FF"/>
          </a:solidFill>
          <a:ln w="12700">
            <a:solidFill>
              <a:srgbClr val="8950FF">
                <a:alpha val="0"/>
              </a:srgbClr>
            </a:solidFill>
            <a:prstDash val="solid"/>
          </a:ln>
        </p:spPr>
      </p:sp>
      <p:sp>
        <p:nvSpPr>
          <p:cNvPr id="21" name="strong.theme@nearform__open-source__number"/>
          <p:cNvSpPr/>
          <p:nvPr/>
        </p:nvSpPr>
        <p:spPr>
          <a:xfrm>
            <a:off x="7924800" y="1289876"/>
            <a:ext cx="621792"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ExtraBold" pitchFamily="34" charset="0"/>
                <a:ea typeface="Inter ExtraBold" pitchFamily="34" charset="-122"/>
                <a:cs typeface="Inter ExtraBold" pitchFamily="34" charset="-120"/>
              </a:rPr>
              <a:t>15m+</a:t>
            </a:r>
            <a:endParaRPr lang="en-US" sz="1814" dirty="0"/>
          </a:p>
        </p:txBody>
      </p:sp>
      <p:sp>
        <p:nvSpPr>
          <p:cNvPr id="22" name="span.theme@nearform__open-source__name"/>
          <p:cNvSpPr/>
          <p:nvPr/>
        </p:nvSpPr>
        <p:spPr>
          <a:xfrm>
            <a:off x="7924800" y="1703927"/>
            <a:ext cx="609600" cy="140208"/>
          </a:xfrm>
          <a:prstGeom prst="rect">
            <a:avLst/>
          </a:prstGeom>
          <a:noFill/>
          <a:ln/>
        </p:spPr>
        <p:txBody>
          <a:bodyPr wrap="none" lIns="0" tIns="0" rIns="0" bIns="0" rtlCol="0" anchor="ctr"/>
          <a:lstStyle/>
          <a:p>
            <a:pPr indent="0" marL="0">
              <a:buNone/>
            </a:pPr>
            <a:r>
              <a:rPr lang="en-US" sz="907" u="none" dirty="0">
                <a:solidFill>
                  <a:srgbClr val="FFFFFF"/>
                </a:solidFill>
                <a:latin typeface="Inter" pitchFamily="34" charset="0"/>
                <a:ea typeface="Inter" pitchFamily="34" charset="-122"/>
                <a:cs typeface="Inter" pitchFamily="34" charset="-120"/>
              </a:rPr>
              <a:t>Downloads</a:t>
            </a:r>
            <a:endParaRPr lang="en-US" sz="907" dirty="0"/>
          </a:p>
        </p:txBody>
      </p:sp>
      <p:sp>
        <p:nvSpPr>
          <p:cNvPr id="23" name="p.theme@nearform__open-source__card.theme@nearform__open-source__description"/>
          <p:cNvSpPr/>
          <p:nvPr/>
        </p:nvSpPr>
        <p:spPr>
          <a:xfrm>
            <a:off x="8961120" y="1125284"/>
            <a:ext cx="2743200" cy="1314926"/>
          </a:xfrm>
          <a:prstGeom prst="rect">
            <a:avLst/>
          </a:prstGeom>
          <a:solidFill>
            <a:srgbClr val="8950FF"/>
          </a:solidFill>
          <a:ln w="12700">
            <a:solidFill>
              <a:srgbClr val="8950FF">
                <a:alpha val="0"/>
              </a:srgbClr>
            </a:solidFill>
            <a:prstDash val="solid"/>
          </a:ln>
        </p:spPr>
      </p:sp>
      <p:sp>
        <p:nvSpPr>
          <p:cNvPr id="24" name="p.theme@nearform__open-source__card.theme@nearform__open-source__description"/>
          <p:cNvSpPr/>
          <p:nvPr/>
        </p:nvSpPr>
        <p:spPr>
          <a:xfrm>
            <a:off x="9204960" y="1277684"/>
            <a:ext cx="1572768"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Over 15 million</a:t>
            </a:r>
            <a:endParaRPr lang="en-US" sz="1814" dirty="0"/>
          </a:p>
        </p:txBody>
      </p:sp>
      <p:sp>
        <p:nvSpPr>
          <p:cNvPr id="25" name="p.theme@nearform__open-source__card.theme@nearform__open-source__description"/>
          <p:cNvSpPr/>
          <p:nvPr/>
        </p:nvSpPr>
        <p:spPr>
          <a:xfrm>
            <a:off x="9204960" y="1577245"/>
            <a:ext cx="1853184"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downloads every</a:t>
            </a:r>
            <a:endParaRPr lang="en-US" sz="1814" dirty="0"/>
          </a:p>
        </p:txBody>
      </p:sp>
      <p:sp>
        <p:nvSpPr>
          <p:cNvPr id="26" name="p.theme@nearform__open-source__card.theme@nearform__open-source__description"/>
          <p:cNvSpPr/>
          <p:nvPr/>
        </p:nvSpPr>
        <p:spPr>
          <a:xfrm>
            <a:off x="9204960" y="1876806"/>
            <a:ext cx="579120"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week</a:t>
            </a:r>
            <a:endParaRPr lang="en-US" sz="1814" dirty="0"/>
          </a:p>
        </p:txBody>
      </p:sp>
      <p:sp>
        <p:nvSpPr>
          <p:cNvPr id="27" name="div.theme@nearform__open-source__card"/>
          <p:cNvSpPr/>
          <p:nvPr/>
        </p:nvSpPr>
        <p:spPr>
          <a:xfrm>
            <a:off x="7802880" y="2501170"/>
            <a:ext cx="1097280" cy="1314926"/>
          </a:xfrm>
          <a:prstGeom prst="rect">
            <a:avLst/>
          </a:prstGeom>
          <a:solidFill>
            <a:srgbClr val="A173FF"/>
          </a:solidFill>
          <a:ln w="12700">
            <a:solidFill>
              <a:srgbClr val="A173FF">
                <a:alpha val="0"/>
              </a:srgbClr>
            </a:solidFill>
            <a:prstDash val="solid"/>
          </a:ln>
        </p:spPr>
      </p:sp>
      <p:sp>
        <p:nvSpPr>
          <p:cNvPr id="28" name="strong.theme@nearform__open-source__number"/>
          <p:cNvSpPr/>
          <p:nvPr/>
        </p:nvSpPr>
        <p:spPr>
          <a:xfrm>
            <a:off x="7924800" y="2665762"/>
            <a:ext cx="786384"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ExtraBold" pitchFamily="34" charset="0"/>
                <a:ea typeface="Inter ExtraBold" pitchFamily="34" charset="-122"/>
                <a:cs typeface="Inter ExtraBold" pitchFamily="34" charset="-120"/>
              </a:rPr>
              <a:t>1192k+</a:t>
            </a:r>
            <a:endParaRPr lang="en-US" sz="1814" dirty="0"/>
          </a:p>
        </p:txBody>
      </p:sp>
      <p:sp>
        <p:nvSpPr>
          <p:cNvPr id="29" name="span.theme@nearform__open-source__name"/>
          <p:cNvSpPr/>
          <p:nvPr/>
        </p:nvSpPr>
        <p:spPr>
          <a:xfrm>
            <a:off x="7924800" y="3079814"/>
            <a:ext cx="731520" cy="140208"/>
          </a:xfrm>
          <a:prstGeom prst="rect">
            <a:avLst/>
          </a:prstGeom>
          <a:noFill/>
          <a:ln/>
        </p:spPr>
        <p:txBody>
          <a:bodyPr wrap="none" lIns="0" tIns="0" rIns="0" bIns="0" rtlCol="0" anchor="ctr"/>
          <a:lstStyle/>
          <a:p>
            <a:pPr indent="0" marL="0">
              <a:buNone/>
            </a:pPr>
            <a:r>
              <a:rPr lang="en-US" sz="907" u="none" dirty="0">
                <a:solidFill>
                  <a:srgbClr val="FFFFFF"/>
                </a:solidFill>
                <a:latin typeface="Inter" pitchFamily="34" charset="0"/>
                <a:ea typeface="Inter" pitchFamily="34" charset="-122"/>
                <a:cs typeface="Inter" pitchFamily="34" charset="-120"/>
              </a:rPr>
              <a:t>Contributions</a:t>
            </a:r>
            <a:endParaRPr lang="en-US" sz="907" dirty="0"/>
          </a:p>
        </p:txBody>
      </p:sp>
      <p:sp>
        <p:nvSpPr>
          <p:cNvPr id="30" name="p.theme@nearform__open-source__card.theme@nearform__open-source__description"/>
          <p:cNvSpPr/>
          <p:nvPr/>
        </p:nvSpPr>
        <p:spPr>
          <a:xfrm>
            <a:off x="8961120" y="2501170"/>
            <a:ext cx="2743200" cy="1314926"/>
          </a:xfrm>
          <a:prstGeom prst="rect">
            <a:avLst/>
          </a:prstGeom>
          <a:solidFill>
            <a:srgbClr val="A173FF"/>
          </a:solidFill>
          <a:ln w="12700">
            <a:solidFill>
              <a:srgbClr val="A173FF">
                <a:alpha val="0"/>
              </a:srgbClr>
            </a:solidFill>
            <a:prstDash val="solid"/>
          </a:ln>
        </p:spPr>
      </p:sp>
      <p:sp>
        <p:nvSpPr>
          <p:cNvPr id="31" name="p.theme@nearform__open-source__card.theme@nearform__open-source__description"/>
          <p:cNvSpPr/>
          <p:nvPr/>
        </p:nvSpPr>
        <p:spPr>
          <a:xfrm>
            <a:off x="9204960" y="2653570"/>
            <a:ext cx="1493520"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Thousands of</a:t>
            </a:r>
            <a:endParaRPr lang="en-US" sz="1814" dirty="0"/>
          </a:p>
        </p:txBody>
      </p:sp>
      <p:sp>
        <p:nvSpPr>
          <p:cNvPr id="32" name="p.theme@nearform__open-source__card.theme@nearform__open-source__description"/>
          <p:cNvSpPr/>
          <p:nvPr/>
        </p:nvSpPr>
        <p:spPr>
          <a:xfrm>
            <a:off x="9204960" y="2953131"/>
            <a:ext cx="2090928"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contributions every</a:t>
            </a:r>
            <a:endParaRPr lang="en-US" sz="1814" dirty="0"/>
          </a:p>
        </p:txBody>
      </p:sp>
      <p:sp>
        <p:nvSpPr>
          <p:cNvPr id="33" name="p.theme@nearform__open-source__card.theme@nearform__open-source__description"/>
          <p:cNvSpPr/>
          <p:nvPr/>
        </p:nvSpPr>
        <p:spPr>
          <a:xfrm>
            <a:off x="9204960" y="3252692"/>
            <a:ext cx="469392"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year</a:t>
            </a:r>
            <a:endParaRPr lang="en-US" sz="1814" dirty="0"/>
          </a:p>
        </p:txBody>
      </p:sp>
      <p:sp>
        <p:nvSpPr>
          <p:cNvPr id="34" name="div.theme@nearform__open-source__card"/>
          <p:cNvSpPr/>
          <p:nvPr/>
        </p:nvSpPr>
        <p:spPr>
          <a:xfrm>
            <a:off x="7802880" y="3877056"/>
            <a:ext cx="1097280" cy="1314926"/>
          </a:xfrm>
          <a:prstGeom prst="rect">
            <a:avLst/>
          </a:prstGeom>
          <a:solidFill>
            <a:srgbClr val="DDCAFF"/>
          </a:solidFill>
          <a:ln w="12700">
            <a:solidFill>
              <a:srgbClr val="DDCAFF">
                <a:alpha val="0"/>
              </a:srgbClr>
            </a:solidFill>
            <a:prstDash val="solid"/>
          </a:ln>
        </p:spPr>
      </p:sp>
      <p:sp>
        <p:nvSpPr>
          <p:cNvPr id="35" name="strong.theme@nearform__open-source__number"/>
          <p:cNvSpPr/>
          <p:nvPr/>
        </p:nvSpPr>
        <p:spPr>
          <a:xfrm>
            <a:off x="7924800" y="4041648"/>
            <a:ext cx="566928" cy="280416"/>
          </a:xfrm>
          <a:prstGeom prst="rect">
            <a:avLst/>
          </a:prstGeom>
          <a:noFill/>
          <a:ln/>
        </p:spPr>
        <p:txBody>
          <a:bodyPr wrap="none" lIns="0" tIns="0" rIns="0" bIns="0" rtlCol="0" anchor="ctr"/>
          <a:lstStyle/>
          <a:p>
            <a:pPr indent="0" marL="0">
              <a:buNone/>
            </a:pPr>
            <a:r>
              <a:rPr lang="en-US" sz="1814" u="none" dirty="0">
                <a:solidFill>
                  <a:srgbClr val="000E38"/>
                </a:solidFill>
                <a:latin typeface="Inter ExtraBold" pitchFamily="34" charset="0"/>
                <a:ea typeface="Inter ExtraBold" pitchFamily="34" charset="-122"/>
                <a:cs typeface="Inter ExtraBold" pitchFamily="34" charset="-120"/>
              </a:rPr>
              <a:t>166+</a:t>
            </a:r>
            <a:endParaRPr lang="en-US" sz="1814" dirty="0"/>
          </a:p>
        </p:txBody>
      </p:sp>
      <p:sp>
        <p:nvSpPr>
          <p:cNvPr id="36" name="span.theme@nearform__open-source__name"/>
          <p:cNvSpPr/>
          <p:nvPr/>
        </p:nvSpPr>
        <p:spPr>
          <a:xfrm>
            <a:off x="7924800" y="4455700"/>
            <a:ext cx="536448" cy="140208"/>
          </a:xfrm>
          <a:prstGeom prst="rect">
            <a:avLst/>
          </a:prstGeom>
          <a:noFill/>
          <a:ln/>
        </p:spPr>
        <p:txBody>
          <a:bodyPr wrap="none" lIns="0" tIns="0" rIns="0" bIns="0" rtlCol="0" anchor="ctr"/>
          <a:lstStyle/>
          <a:p>
            <a:pPr indent="0" marL="0">
              <a:buNone/>
            </a:pPr>
            <a:r>
              <a:rPr lang="en-US" sz="907" u="none" dirty="0">
                <a:solidFill>
                  <a:srgbClr val="000E38"/>
                </a:solidFill>
                <a:latin typeface="Inter" pitchFamily="34" charset="0"/>
                <a:ea typeface="Inter" pitchFamily="34" charset="-122"/>
                <a:cs typeface="Inter" pitchFamily="34" charset="-120"/>
              </a:rPr>
              <a:t>Packages</a:t>
            </a:r>
            <a:endParaRPr lang="en-US" sz="907" dirty="0"/>
          </a:p>
        </p:txBody>
      </p:sp>
      <p:sp>
        <p:nvSpPr>
          <p:cNvPr id="37" name="p.theme@nearform__open-source__card.theme@nearform__open-source__description"/>
          <p:cNvSpPr/>
          <p:nvPr/>
        </p:nvSpPr>
        <p:spPr>
          <a:xfrm>
            <a:off x="8961120" y="3877056"/>
            <a:ext cx="2743200" cy="1314926"/>
          </a:xfrm>
          <a:prstGeom prst="rect">
            <a:avLst/>
          </a:prstGeom>
          <a:solidFill>
            <a:srgbClr val="DDCAFF"/>
          </a:solidFill>
          <a:ln w="12700">
            <a:solidFill>
              <a:srgbClr val="DDCAFF">
                <a:alpha val="0"/>
              </a:srgbClr>
            </a:solidFill>
            <a:prstDash val="solid"/>
          </a:ln>
        </p:spPr>
      </p:sp>
      <p:sp>
        <p:nvSpPr>
          <p:cNvPr id="38" name="p.theme@nearform__open-source__card.theme@nearform__open-source__description"/>
          <p:cNvSpPr/>
          <p:nvPr/>
        </p:nvSpPr>
        <p:spPr>
          <a:xfrm>
            <a:off x="9204960" y="4029456"/>
            <a:ext cx="1975104" cy="280416"/>
          </a:xfrm>
          <a:prstGeom prst="rect">
            <a:avLst/>
          </a:prstGeom>
          <a:noFill/>
          <a:ln/>
        </p:spPr>
        <p:txBody>
          <a:bodyPr wrap="none" lIns="0" tIns="0" rIns="0" bIns="0" rtlCol="0" anchor="ctr"/>
          <a:lstStyle/>
          <a:p>
            <a:pPr indent="0" marL="0">
              <a:buNone/>
            </a:pPr>
            <a:r>
              <a:rPr lang="en-US" sz="1814" u="none" dirty="0">
                <a:solidFill>
                  <a:srgbClr val="000E38"/>
                </a:solidFill>
                <a:latin typeface="Inter" pitchFamily="34" charset="0"/>
                <a:ea typeface="Inter" pitchFamily="34" charset="-122"/>
                <a:cs typeface="Inter" pitchFamily="34" charset="-120"/>
              </a:rPr>
              <a:t>We maintain many</a:t>
            </a:r>
            <a:endParaRPr lang="en-US" sz="1814" dirty="0"/>
          </a:p>
        </p:txBody>
      </p:sp>
      <p:sp>
        <p:nvSpPr>
          <p:cNvPr id="39" name="p.theme@nearform__open-source__card.theme@nearform__open-source__description"/>
          <p:cNvSpPr/>
          <p:nvPr/>
        </p:nvSpPr>
        <p:spPr>
          <a:xfrm>
            <a:off x="9204960" y="4329017"/>
            <a:ext cx="1944624" cy="280416"/>
          </a:xfrm>
          <a:prstGeom prst="rect">
            <a:avLst/>
          </a:prstGeom>
          <a:noFill/>
          <a:ln/>
        </p:spPr>
        <p:txBody>
          <a:bodyPr wrap="none" lIns="0" tIns="0" rIns="0" bIns="0" rtlCol="0" anchor="ctr"/>
          <a:lstStyle/>
          <a:p>
            <a:pPr indent="0" marL="0">
              <a:buNone/>
            </a:pPr>
            <a:r>
              <a:rPr lang="en-US" sz="1814" u="none" dirty="0">
                <a:solidFill>
                  <a:srgbClr val="000E38"/>
                </a:solidFill>
                <a:latin typeface="Inter" pitchFamily="34" charset="0"/>
                <a:ea typeface="Inter" pitchFamily="34" charset="-122"/>
                <a:cs typeface="Inter" pitchFamily="34" charset="-120"/>
              </a:rPr>
              <a:t>popular packages</a:t>
            </a:r>
            <a:endParaRPr lang="en-US" sz="1814" dirty="0"/>
          </a:p>
        </p:txBody>
      </p:sp>
      <p:sp>
        <p:nvSpPr>
          <p:cNvPr id="40" name="p.theme@nearform__open-source__card.theme@nearform__open-source__description"/>
          <p:cNvSpPr/>
          <p:nvPr/>
        </p:nvSpPr>
        <p:spPr>
          <a:xfrm>
            <a:off x="9204960" y="4628579"/>
            <a:ext cx="1987296" cy="280416"/>
          </a:xfrm>
          <a:prstGeom prst="rect">
            <a:avLst/>
          </a:prstGeom>
          <a:noFill/>
          <a:ln/>
        </p:spPr>
        <p:txBody>
          <a:bodyPr wrap="none" lIns="0" tIns="0" rIns="0" bIns="0" rtlCol="0" anchor="ctr"/>
          <a:lstStyle/>
          <a:p>
            <a:pPr indent="0" marL="0">
              <a:buNone/>
            </a:pPr>
            <a:r>
              <a:rPr lang="en-US" sz="1814" u="none" dirty="0">
                <a:solidFill>
                  <a:srgbClr val="000E38"/>
                </a:solidFill>
                <a:latin typeface="Inter" pitchFamily="34" charset="0"/>
                <a:ea typeface="Inter" pitchFamily="34" charset="-122"/>
                <a:cs typeface="Inter" pitchFamily="34" charset="-120"/>
              </a:rPr>
              <a:t>for the community</a:t>
            </a:r>
            <a:endParaRPr lang="en-US" sz="1814" dirty="0"/>
          </a:p>
        </p:txBody>
      </p:sp>
      <p:sp>
        <p:nvSpPr>
          <p:cNvPr id="41" name="p.theme@nearform__hiring"/>
          <p:cNvSpPr/>
          <p:nvPr/>
        </p:nvSpPr>
        <p:spPr>
          <a:xfrm>
            <a:off x="7802880" y="5332286"/>
            <a:ext cx="1322832" cy="256032"/>
          </a:xfrm>
          <a:prstGeom prst="rect">
            <a:avLst/>
          </a:prstGeom>
          <a:noFill/>
          <a:ln/>
        </p:spPr>
        <p:txBody>
          <a:bodyPr wrap="none" lIns="0" tIns="0" rIns="0" bIns="0" rtlCol="0" anchor="ctr"/>
          <a:lstStyle/>
          <a:p>
            <a:pPr indent="0" marL="0">
              <a:buNone/>
            </a:pPr>
            <a:r>
              <a:rPr lang="en-US" sz="1685" u="none" dirty="0">
                <a:solidFill>
                  <a:srgbClr val="FFFFFF"/>
                </a:solidFill>
                <a:latin typeface="Inter" pitchFamily="34" charset="0"/>
                <a:ea typeface="Inter" pitchFamily="34" charset="-122"/>
                <a:cs typeface="Inter" pitchFamily="34" charset="-120"/>
              </a:rPr>
              <a:t>We’re hiring! </a:t>
            </a:r>
            <a:endParaRPr lang="en-US" sz="1685" dirty="0"/>
          </a:p>
        </p:txBody>
      </p:sp>
      <p:sp>
        <p:nvSpPr>
          <p:cNvPr id="42" name="a">
            <a:hlinkClick r:id="rId3" tooltip=""/>
          </p:cNvPr>
          <p:cNvSpPr/>
          <p:nvPr/>
        </p:nvSpPr>
        <p:spPr>
          <a:xfrm>
            <a:off x="9125712" y="5332286"/>
            <a:ext cx="2377440" cy="256032"/>
          </a:xfrm>
          <a:prstGeom prst="rect">
            <a:avLst/>
          </a:prstGeom>
          <a:noFill/>
          <a:ln/>
        </p:spPr>
        <p:txBody>
          <a:bodyPr wrap="none" lIns="0" tIns="0" rIns="0" bIns="0" rtlCol="0" anchor="ctr"/>
          <a:lstStyle/>
          <a:p>
            <a:pPr indent="0" marL="0">
              <a:buNone/>
            </a:pPr>
            <a:r>
              <a:rPr lang="en-US" sz="1685" b="1" u="sng" dirty="0">
                <a:solidFill>
                  <a:srgbClr val="FFFFFF"/>
                </a:solidFill>
                <a:latin typeface="Inter" pitchFamily="34" charset="0"/>
                <a:ea typeface="Inter" pitchFamily="34" charset="-122"/>
                <a:cs typeface="Inter" pitchFamily="34" charset="-120"/>
              </a:rPr>
              <a:t>nearform.com/careers</a:t>
            </a:r>
            <a:endParaRPr lang="en-US" sz="1685" dirty="0"/>
          </a:p>
        </p:txBody>
      </p:sp>
      <p:pic>
        <p:nvPicPr>
          <p:cNvPr id="43" name="svg.freya@svg.theme@nearform__logo"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73440" y="5754434"/>
            <a:ext cx="2316480" cy="463487"/>
          </a:xfrm>
          <a:prstGeom prst="rect">
            <a:avLst/>
          </a:prstGeom>
        </p:spPr>
      </p:pic>
      <p:pic>
        <p:nvPicPr>
          <p:cNvPr id="44" name="svg.freya@svg.theme@logo"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094720" y="5730240"/>
            <a:ext cx="609600" cy="609600"/>
          </a:xfrm>
          <a:prstGeom prst="rect">
            <a:avLst/>
          </a:prstGeom>
        </p:spPr>
      </p:pic>
      <p:sp>
        <p:nvSpPr>
          <p:cNvPr id="45"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separator"/>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2709672"/>
            <a:ext cx="3767328" cy="652272"/>
          </a:xfrm>
          <a:prstGeom prst="rect">
            <a:avLst/>
          </a:prstGeom>
          <a:noFill/>
          <a:ln/>
        </p:spPr>
        <p:txBody>
          <a:bodyPr wrap="none" lIns="0" tIns="0" rIns="0" bIns="0" rtlCol="0" anchor="ctr"/>
          <a:lstStyle/>
          <a:p>
            <a:pPr indent="0" marL="0">
              <a:buNone/>
            </a:pPr>
            <a:r>
              <a:rPr lang="en-US" sz="4277" u="none" dirty="0">
                <a:solidFill>
                  <a:srgbClr val="000000"/>
                </a:solidFill>
                <a:latin typeface="Inter Light" pitchFamily="34" charset="0"/>
                <a:ea typeface="Inter Light" pitchFamily="34" charset="-122"/>
                <a:cs typeface="Inter Light" pitchFamily="34" charset="-120"/>
              </a:rPr>
              <a:t>Who work with</a:t>
            </a:r>
            <a:endParaRPr lang="en-US" sz="4277" dirty="0"/>
          </a:p>
        </p:txBody>
      </p:sp>
      <p:sp>
        <p:nvSpPr>
          <p:cNvPr id="5" name="span"/>
          <p:cNvSpPr/>
          <p:nvPr/>
        </p:nvSpPr>
        <p:spPr>
          <a:xfrm>
            <a:off x="487680" y="3456432"/>
            <a:ext cx="2944368" cy="652272"/>
          </a:xfrm>
          <a:prstGeom prst="rect">
            <a:avLst/>
          </a:prstGeom>
          <a:noFill/>
          <a:ln/>
        </p:spPr>
        <p:txBody>
          <a:bodyPr wrap="none" lIns="0" tIns="0" rIns="0" bIns="0" rtlCol="0" anchor="ctr"/>
          <a:lstStyle/>
          <a:p>
            <a:pPr indent="0" marL="0">
              <a:buNone/>
            </a:pPr>
            <a:r>
              <a:rPr lang="en-US" sz="4277" u="none" dirty="0">
                <a:solidFill>
                  <a:srgbClr val="000000"/>
                </a:solidFill>
                <a:latin typeface="Inter Light" pitchFamily="34" charset="0"/>
                <a:ea typeface="Inter Light" pitchFamily="34" charset="-122"/>
                <a:cs typeface="Inter Light" pitchFamily="34" charset="-120"/>
              </a:rPr>
              <a:t>JavaScript?</a:t>
            </a:r>
            <a:endParaRPr lang="en-US" sz="4277" dirty="0"/>
          </a:p>
        </p:txBody>
      </p:sp>
      <p:pic>
        <p:nvPicPr>
          <p:cNvPr id="6" name="div.theme@separator__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8"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separator.theme@separator--revers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6583680" y="2709672"/>
            <a:ext cx="4437888" cy="652272"/>
          </a:xfrm>
          <a:prstGeom prst="rect">
            <a:avLst/>
          </a:prstGeom>
          <a:noFill/>
          <a:ln/>
        </p:spPr>
        <p:txBody>
          <a:bodyPr wrap="none" lIns="0" tIns="0" rIns="0" bIns="0" rtlCol="0" anchor="ctr"/>
          <a:lstStyle/>
          <a:p>
            <a:pPr indent="0" marL="0">
              <a:buNone/>
            </a:pPr>
            <a:r>
              <a:rPr lang="en-US" sz="4277" u="none" dirty="0">
                <a:solidFill>
                  <a:srgbClr val="000000"/>
                </a:solidFill>
                <a:latin typeface="Inter Light" pitchFamily="34" charset="0"/>
                <a:ea typeface="Inter Light" pitchFamily="34" charset="-122"/>
                <a:cs typeface="Inter Light" pitchFamily="34" charset="-120"/>
              </a:rPr>
              <a:t>Who usually uses</a:t>
            </a:r>
            <a:endParaRPr lang="en-US" sz="4277" dirty="0"/>
          </a:p>
        </p:txBody>
      </p:sp>
      <p:sp>
        <p:nvSpPr>
          <p:cNvPr id="5" name="span"/>
          <p:cNvSpPr/>
          <p:nvPr/>
        </p:nvSpPr>
        <p:spPr>
          <a:xfrm>
            <a:off x="6583680" y="3456432"/>
            <a:ext cx="2615184" cy="652272"/>
          </a:xfrm>
          <a:prstGeom prst="rect">
            <a:avLst/>
          </a:prstGeom>
          <a:noFill/>
          <a:ln/>
        </p:spPr>
        <p:txBody>
          <a:bodyPr wrap="none" lIns="0" tIns="0" rIns="0" bIns="0" rtlCol="0" anchor="ctr"/>
          <a:lstStyle/>
          <a:p>
            <a:pPr indent="0" marL="0">
              <a:buNone/>
            </a:pPr>
            <a:r>
              <a:rPr lang="en-US" sz="4277" u="none" dirty="0">
                <a:solidFill>
                  <a:srgbClr val="000000"/>
                </a:solidFill>
                <a:latin typeface="Inter Light" pitchFamily="34" charset="0"/>
                <a:ea typeface="Inter Light" pitchFamily="34" charset="-122"/>
                <a:cs typeface="Inter Light" pitchFamily="34" charset="-120"/>
              </a:rPr>
              <a:t>DevTools?</a:t>
            </a:r>
            <a:endParaRPr lang="en-US" sz="4277" dirty="0"/>
          </a:p>
        </p:txBody>
      </p:sp>
      <p:pic>
        <p:nvPicPr>
          <p:cNvPr id="6" name="div.theme@separator__image" descr="preencoded.png">    </p:cNvPr>
          <p:cNvPicPr>
            <a:picLocks noChangeAspect="1"/>
          </p:cNvPicPr>
          <p:nvPr/>
        </p:nvPicPr>
        <p:blipFill>
          <a:blip r:embed="rId1"/>
          <a:stretch>
            <a:fillRect/>
          </a:stretch>
        </p:blipFill>
        <p:spPr>
          <a:xfrm>
            <a:off x="0" y="0"/>
            <a:ext cx="6096000" cy="6827520"/>
          </a:xfrm>
          <a:prstGeom prst="rect">
            <a:avLst/>
          </a:prstGeom>
        </p:spPr>
      </p:pic>
      <p:pic>
        <p:nvPicPr>
          <p:cNvPr id="7"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8"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separator"/>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2336292"/>
            <a:ext cx="4450080" cy="652272"/>
          </a:xfrm>
          <a:prstGeom prst="rect">
            <a:avLst/>
          </a:prstGeom>
          <a:noFill/>
          <a:ln/>
        </p:spPr>
        <p:txBody>
          <a:bodyPr wrap="none" lIns="0" tIns="0" rIns="0" bIns="0" rtlCol="0" anchor="ctr"/>
          <a:lstStyle/>
          <a:p>
            <a:pPr indent="0" marL="0">
              <a:buNone/>
            </a:pPr>
            <a:r>
              <a:rPr lang="en-US" sz="4277" u="none" dirty="0">
                <a:solidFill>
                  <a:srgbClr val="000000"/>
                </a:solidFill>
                <a:latin typeface="Inter Light" pitchFamily="34" charset="0"/>
                <a:ea typeface="Inter Light" pitchFamily="34" charset="-122"/>
                <a:cs typeface="Inter Light" pitchFamily="34" charset="-120"/>
              </a:rPr>
              <a:t>How many of you</a:t>
            </a:r>
            <a:endParaRPr lang="en-US" sz="4277" dirty="0"/>
          </a:p>
        </p:txBody>
      </p:sp>
      <p:sp>
        <p:nvSpPr>
          <p:cNvPr id="5" name="span"/>
          <p:cNvSpPr/>
          <p:nvPr/>
        </p:nvSpPr>
        <p:spPr>
          <a:xfrm>
            <a:off x="487680" y="3083052"/>
            <a:ext cx="3145536" cy="652272"/>
          </a:xfrm>
          <a:prstGeom prst="rect">
            <a:avLst/>
          </a:prstGeom>
          <a:noFill/>
          <a:ln/>
        </p:spPr>
        <p:txBody>
          <a:bodyPr wrap="none" lIns="0" tIns="0" rIns="0" bIns="0" rtlCol="0" anchor="ctr"/>
          <a:lstStyle/>
          <a:p>
            <a:pPr indent="0" marL="0">
              <a:buNone/>
            </a:pPr>
            <a:r>
              <a:rPr lang="en-US" sz="4277" u="none" dirty="0">
                <a:solidFill>
                  <a:srgbClr val="000000"/>
                </a:solidFill>
                <a:latin typeface="Inter Light" pitchFamily="34" charset="0"/>
                <a:ea typeface="Inter Light" pitchFamily="34" charset="-122"/>
                <a:cs typeface="Inter Light" pitchFamily="34" charset="-120"/>
              </a:rPr>
              <a:t>debug using</a:t>
            </a:r>
            <a:endParaRPr lang="en-US" sz="4277" dirty="0"/>
          </a:p>
        </p:txBody>
      </p:sp>
      <p:sp>
        <p:nvSpPr>
          <p:cNvPr id="6" name="span"/>
          <p:cNvSpPr/>
          <p:nvPr/>
        </p:nvSpPr>
        <p:spPr>
          <a:xfrm>
            <a:off x="487680" y="3829812"/>
            <a:ext cx="3200400" cy="652272"/>
          </a:xfrm>
          <a:prstGeom prst="rect">
            <a:avLst/>
          </a:prstGeom>
          <a:noFill/>
          <a:ln/>
        </p:spPr>
        <p:txBody>
          <a:bodyPr wrap="none" lIns="0" tIns="0" rIns="0" bIns="0" rtlCol="0" anchor="ctr"/>
          <a:lstStyle/>
          <a:p>
            <a:pPr indent="0" marL="0">
              <a:buNone/>
            </a:pPr>
            <a:r>
              <a:rPr lang="en-US" sz="4277" u="none" dirty="0">
                <a:solidFill>
                  <a:srgbClr val="000000"/>
                </a:solidFill>
                <a:latin typeface="Inter Light" pitchFamily="34" charset="0"/>
                <a:ea typeface="Inter Light" pitchFamily="34" charset="-122"/>
                <a:cs typeface="Inter Light" pitchFamily="34" charset="-120"/>
              </a:rPr>
              <a:t>console.log?</a:t>
            </a:r>
            <a:endParaRPr lang="en-US" sz="4277" dirty="0"/>
          </a:p>
        </p:txBody>
      </p:sp>
      <p:pic>
        <p:nvPicPr>
          <p:cNvPr id="7" name="div.theme@separator__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8"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9"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heme@image__title"/>
          <p:cNvSpPr/>
          <p:nvPr/>
        </p:nvSpPr>
        <p:spPr>
          <a:xfrm>
            <a:off x="487680" y="5181981"/>
            <a:ext cx="4206240" cy="1157859"/>
          </a:xfrm>
          <a:prstGeom prst="rect">
            <a:avLst/>
          </a:prstGeom>
          <a:solidFill>
            <a:srgbClr val="00E5A4"/>
          </a:solidFill>
          <a:ln w="12700">
            <a:solidFill>
              <a:srgbClr val="00E5A4">
                <a:alpha val="0"/>
              </a:srgbClr>
            </a:solidFill>
            <a:prstDash val="solid"/>
          </a:ln>
        </p:spPr>
      </p:sp>
      <p:sp>
        <p:nvSpPr>
          <p:cNvPr id="6" name="h1.theme@callout.theme@image__title"/>
          <p:cNvSpPr/>
          <p:nvPr/>
        </p:nvSpPr>
        <p:spPr>
          <a:xfrm>
            <a:off x="487680" y="6217920"/>
            <a:ext cx="4206240" cy="121920"/>
          </a:xfrm>
          <a:prstGeom prst="rect">
            <a:avLst/>
          </a:prstGeom>
          <a:solidFill>
            <a:srgbClr val="000E38"/>
          </a:solidFill>
          <a:ln w="12700">
            <a:solidFill>
              <a:srgbClr val="000E38">
                <a:alpha val="0"/>
              </a:srgbClr>
            </a:solidFill>
            <a:prstDash val="solid"/>
          </a:ln>
        </p:spPr>
      </p:sp>
      <p:sp>
        <p:nvSpPr>
          <p:cNvPr id="7" name="span"/>
          <p:cNvSpPr/>
          <p:nvPr/>
        </p:nvSpPr>
        <p:spPr>
          <a:xfrm>
            <a:off x="841248" y="5346573"/>
            <a:ext cx="3499104" cy="701040"/>
          </a:xfrm>
          <a:prstGeom prst="rect">
            <a:avLst/>
          </a:prstGeom>
          <a:noFill/>
          <a:ln/>
        </p:spPr>
        <p:txBody>
          <a:bodyPr wrap="none" lIns="0" tIns="0" rIns="0" bIns="0" rtlCol="0" anchor="ctr"/>
          <a:lstStyle/>
          <a:p>
            <a:pPr indent="0" marL="0">
              <a:buNone/>
            </a:pPr>
            <a:r>
              <a:rPr lang="en-US" sz="4536" u="none" dirty="0">
                <a:solidFill>
                  <a:srgbClr val="000E38"/>
                </a:solidFill>
                <a:latin typeface="Inter Light" pitchFamily="34" charset="0"/>
                <a:ea typeface="Inter Light" pitchFamily="34" charset="-122"/>
                <a:cs typeface="Inter Light" pitchFamily="34" charset="-120"/>
              </a:rPr>
              <a:t>I love you all!</a:t>
            </a:r>
            <a:endParaRPr lang="en-US" sz="4536" dirty="0"/>
          </a:p>
        </p:txBody>
      </p:sp>
      <p:pic>
        <p:nvPicPr>
          <p:cNvPr id="8"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9"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heme@image__title"/>
          <p:cNvSpPr/>
          <p:nvPr/>
        </p:nvSpPr>
        <p:spPr>
          <a:xfrm>
            <a:off x="487680" y="5181981"/>
            <a:ext cx="5205984" cy="1157859"/>
          </a:xfrm>
          <a:prstGeom prst="rect">
            <a:avLst/>
          </a:prstGeom>
          <a:solidFill>
            <a:srgbClr val="00E5A4"/>
          </a:solidFill>
          <a:ln w="12700">
            <a:solidFill>
              <a:srgbClr val="00E5A4">
                <a:alpha val="0"/>
              </a:srgbClr>
            </a:solidFill>
            <a:prstDash val="solid"/>
          </a:ln>
        </p:spPr>
      </p:sp>
      <p:sp>
        <p:nvSpPr>
          <p:cNvPr id="6" name="h1.theme@callout.theme@image__title"/>
          <p:cNvSpPr/>
          <p:nvPr/>
        </p:nvSpPr>
        <p:spPr>
          <a:xfrm>
            <a:off x="487680" y="6217920"/>
            <a:ext cx="5205984" cy="121920"/>
          </a:xfrm>
          <a:prstGeom prst="rect">
            <a:avLst/>
          </a:prstGeom>
          <a:solidFill>
            <a:srgbClr val="000E38"/>
          </a:solidFill>
          <a:ln w="12700">
            <a:solidFill>
              <a:srgbClr val="000E38">
                <a:alpha val="0"/>
              </a:srgbClr>
            </a:solidFill>
            <a:prstDash val="solid"/>
          </a:ln>
        </p:spPr>
      </p:sp>
      <p:sp>
        <p:nvSpPr>
          <p:cNvPr id="7" name="span"/>
          <p:cNvSpPr/>
          <p:nvPr/>
        </p:nvSpPr>
        <p:spPr>
          <a:xfrm>
            <a:off x="841248" y="5346573"/>
            <a:ext cx="4498848" cy="701040"/>
          </a:xfrm>
          <a:prstGeom prst="rect">
            <a:avLst/>
          </a:prstGeom>
          <a:noFill/>
          <a:ln/>
        </p:spPr>
        <p:txBody>
          <a:bodyPr wrap="none" lIns="0" tIns="0" rIns="0" bIns="0" rtlCol="0" anchor="ctr"/>
          <a:lstStyle/>
          <a:p>
            <a:pPr indent="0" marL="0">
              <a:buNone/>
            </a:pPr>
            <a:r>
              <a:rPr lang="en-US" sz="4536" u="none" dirty="0">
                <a:solidFill>
                  <a:srgbClr val="000E38"/>
                </a:solidFill>
                <a:latin typeface="Inter Light" pitchFamily="34" charset="0"/>
                <a:ea typeface="Inter Light" pitchFamily="34" charset="-122"/>
                <a:cs typeface="Inter Light" pitchFamily="34" charset="-120"/>
              </a:rPr>
              <a:t>Let's get started!</a:t>
            </a:r>
            <a:endParaRPr lang="en-US" sz="4536" dirty="0"/>
          </a:p>
        </p:txBody>
      </p:sp>
      <p:pic>
        <p:nvPicPr>
          <p:cNvPr id="8"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9"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036320"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Links</a:t>
            </a:r>
            <a:endParaRPr lang="en-US" sz="3240" dirty="0"/>
          </a:p>
        </p:txBody>
      </p:sp>
      <p:sp>
        <p:nvSpPr>
          <p:cNvPr id="5" name="span"/>
          <p:cNvSpPr/>
          <p:nvPr/>
        </p:nvSpPr>
        <p:spPr>
          <a:xfrm>
            <a:off x="487680" y="1571625"/>
            <a:ext cx="260908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Chrome DevTools Docs</a:t>
            </a:r>
            <a:endParaRPr lang="en-US" sz="1814" dirty="0"/>
          </a:p>
        </p:txBody>
      </p:sp>
      <p:sp>
        <p:nvSpPr>
          <p:cNvPr id="6" name="a">
            <a:hlinkClick r:id="rId1" tooltip=""/>
          </p:cNvPr>
          <p:cNvSpPr/>
          <p:nvPr/>
        </p:nvSpPr>
        <p:spPr>
          <a:xfrm>
            <a:off x="487680" y="1862423"/>
            <a:ext cx="4413504" cy="237744"/>
          </a:xfrm>
          <a:prstGeom prst="rect">
            <a:avLst/>
          </a:prstGeom>
          <a:noFill/>
          <a:ln/>
        </p:spPr>
        <p:txBody>
          <a:bodyPr wrap="none" lIns="0" tIns="0" rIns="0" bIns="0" rtlCol="0" anchor="ctr"/>
          <a:lstStyle/>
          <a:p>
            <a:pPr indent="0" marL="0">
              <a:buNone/>
            </a:pPr>
            <a:r>
              <a:rPr lang="en-US" sz="1555" b="1" u="none" dirty="0">
                <a:solidFill>
                  <a:srgbClr val="166BFF"/>
                </a:solidFill>
                <a:latin typeface="Inter" pitchFamily="34" charset="0"/>
                <a:ea typeface="Inter" pitchFamily="34" charset="-122"/>
                <a:cs typeface="Inter" pitchFamily="34" charset="-120"/>
              </a:rPr>
              <a:t>https://developer.chrome.com/docs/devtools</a:t>
            </a:r>
            <a:endParaRPr lang="en-US" sz="1555" dirty="0"/>
          </a:p>
        </p:txBody>
      </p:sp>
      <p:sp>
        <p:nvSpPr>
          <p:cNvPr id="7" name="span"/>
          <p:cNvSpPr/>
          <p:nvPr/>
        </p:nvSpPr>
        <p:spPr>
          <a:xfrm>
            <a:off x="487680" y="2912745"/>
            <a:ext cx="464515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Chrome for Developers YouTube Channel</a:t>
            </a:r>
            <a:endParaRPr lang="en-US" sz="1814" dirty="0"/>
          </a:p>
        </p:txBody>
      </p:sp>
      <p:sp>
        <p:nvSpPr>
          <p:cNvPr id="8" name="a">
            <a:hlinkClick r:id="rId2" tooltip=""/>
          </p:cNvPr>
          <p:cNvSpPr/>
          <p:nvPr/>
        </p:nvSpPr>
        <p:spPr>
          <a:xfrm>
            <a:off x="487680" y="3203543"/>
            <a:ext cx="4090416" cy="237744"/>
          </a:xfrm>
          <a:prstGeom prst="rect">
            <a:avLst/>
          </a:prstGeom>
          <a:noFill/>
          <a:ln/>
        </p:spPr>
        <p:txBody>
          <a:bodyPr wrap="none" lIns="0" tIns="0" rIns="0" bIns="0" rtlCol="0" anchor="ctr"/>
          <a:lstStyle/>
          <a:p>
            <a:pPr indent="0" marL="0">
              <a:buNone/>
            </a:pPr>
            <a:r>
              <a:rPr lang="en-US" sz="1555" b="1" u="none" dirty="0">
                <a:solidFill>
                  <a:srgbClr val="166BFF"/>
                </a:solidFill>
                <a:latin typeface="Inter" pitchFamily="34" charset="0"/>
                <a:ea typeface="Inter" pitchFamily="34" charset="-122"/>
                <a:cs typeface="Inter" pitchFamily="34" charset="-120"/>
              </a:rPr>
              <a:t>https://www.youtube.com/@ChromeDevs</a:t>
            </a:r>
            <a:endParaRPr lang="en-US" sz="1555" dirty="0"/>
          </a:p>
        </p:txBody>
      </p:sp>
      <p:pic>
        <p:nvPicPr>
          <p:cNvPr id="9" name="svg.freya@svg.theme@logo"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094720" y="5730240"/>
            <a:ext cx="609600" cy="609600"/>
          </a:xfrm>
          <a:prstGeom prst="rect">
            <a:avLst/>
          </a:prstGeom>
        </p:spPr>
      </p:pic>
      <p:sp>
        <p:nvSpPr>
          <p:cNvPr id="10"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heme@end__title"/>
          <p:cNvSpPr/>
          <p:nvPr/>
        </p:nvSpPr>
        <p:spPr>
          <a:xfrm>
            <a:off x="487680" y="4431030"/>
            <a:ext cx="3864864" cy="1157859"/>
          </a:xfrm>
          <a:prstGeom prst="rect">
            <a:avLst/>
          </a:prstGeom>
          <a:solidFill>
            <a:srgbClr val="00E5A4"/>
          </a:solidFill>
          <a:ln w="12700">
            <a:solidFill>
              <a:srgbClr val="00E5A4">
                <a:alpha val="0"/>
              </a:srgbClr>
            </a:solidFill>
            <a:prstDash val="solid"/>
          </a:ln>
        </p:spPr>
      </p:sp>
      <p:sp>
        <p:nvSpPr>
          <p:cNvPr id="6" name="h1.theme@callout.theme@end__title"/>
          <p:cNvSpPr/>
          <p:nvPr/>
        </p:nvSpPr>
        <p:spPr>
          <a:xfrm>
            <a:off x="487680" y="5466969"/>
            <a:ext cx="3864864" cy="121920"/>
          </a:xfrm>
          <a:prstGeom prst="rect">
            <a:avLst/>
          </a:prstGeom>
          <a:solidFill>
            <a:srgbClr val="000E38"/>
          </a:solidFill>
          <a:ln w="12700">
            <a:solidFill>
              <a:srgbClr val="000E38">
                <a:alpha val="0"/>
              </a:srgbClr>
            </a:solidFill>
            <a:prstDash val="solid"/>
          </a:ln>
        </p:spPr>
      </p:sp>
      <p:sp>
        <p:nvSpPr>
          <p:cNvPr id="7" name="h1.theme@callout.theme@end__title"/>
          <p:cNvSpPr/>
          <p:nvPr/>
        </p:nvSpPr>
        <p:spPr>
          <a:xfrm>
            <a:off x="865632" y="4595622"/>
            <a:ext cx="3108960" cy="701040"/>
          </a:xfrm>
          <a:prstGeom prst="rect">
            <a:avLst/>
          </a:prstGeom>
          <a:noFill/>
          <a:ln/>
        </p:spPr>
        <p:txBody>
          <a:bodyPr wrap="none" lIns="0" tIns="0" rIns="0" bIns="0" rtlCol="0" anchor="ctr"/>
          <a:lstStyle/>
          <a:p>
            <a:pPr indent="0" marL="0">
              <a:buNone/>
            </a:pPr>
            <a:r>
              <a:rPr lang="en-US" sz="4536" u="none" dirty="0">
                <a:solidFill>
                  <a:srgbClr val="000E38"/>
                </a:solidFill>
                <a:latin typeface="Inter SemiBold" pitchFamily="34" charset="0"/>
                <a:ea typeface="Inter SemiBold" pitchFamily="34" charset="-122"/>
                <a:cs typeface="Inter SemiBold" pitchFamily="34" charset="-120"/>
              </a:rPr>
              <a:t>Thank you!</a:t>
            </a:r>
            <a:endParaRPr lang="en-US" sz="4536" dirty="0"/>
          </a:p>
        </p:txBody>
      </p:sp>
      <p:sp>
        <p:nvSpPr>
          <p:cNvPr id="8" name="footer.theme@end__footer"/>
          <p:cNvSpPr/>
          <p:nvPr/>
        </p:nvSpPr>
        <p:spPr>
          <a:xfrm>
            <a:off x="0" y="6076569"/>
            <a:ext cx="12192000" cy="750951"/>
          </a:xfrm>
          <a:prstGeom prst="rect">
            <a:avLst/>
          </a:prstGeom>
          <a:solidFill>
            <a:srgbClr val="000E38"/>
          </a:solidFill>
          <a:ln w="12700">
            <a:solidFill>
              <a:srgbClr val="000E38">
                <a:alpha val="0"/>
              </a:srgbClr>
            </a:solidFill>
            <a:prstDash val="solid"/>
          </a:ln>
        </p:spPr>
      </p:sp>
      <p:sp>
        <p:nvSpPr>
          <p:cNvPr id="9" name="strong.theme@end__social.theme@end__social--highlight.theme@end__social__author"/>
          <p:cNvSpPr/>
          <p:nvPr/>
        </p:nvSpPr>
        <p:spPr>
          <a:xfrm>
            <a:off x="487680" y="6161913"/>
            <a:ext cx="1487424" cy="237744"/>
          </a:xfrm>
          <a:prstGeom prst="rect">
            <a:avLst/>
          </a:prstGeom>
          <a:noFill/>
          <a:ln/>
        </p:spPr>
        <p:txBody>
          <a:bodyPr wrap="none" lIns="0" tIns="0" rIns="0" bIns="0" rtlCol="0" anchor="ctr"/>
          <a:lstStyle/>
          <a:p>
            <a:pPr indent="0" marL="0">
              <a:buNone/>
            </a:pPr>
            <a:r>
              <a:rPr lang="en-US" sz="1555" b="1" u="none" dirty="0">
                <a:solidFill>
                  <a:srgbClr val="00E5A4"/>
                </a:solidFill>
                <a:latin typeface="Inter" pitchFamily="34" charset="0"/>
                <a:ea typeface="Inter" pitchFamily="34" charset="-122"/>
                <a:cs typeface="Inter" pitchFamily="34" charset="-120"/>
              </a:rPr>
              <a:t>Luca Del Puppo</a:t>
            </a:r>
            <a:endParaRPr lang="en-US" sz="1555" dirty="0"/>
          </a:p>
        </p:txBody>
      </p:sp>
      <p:sp>
        <p:nvSpPr>
          <p:cNvPr id="10" name="a.theme@end__social.theme@end__social__twitter">
            <a:hlinkClick r:id="rId2" tooltip=""/>
          </p:cNvPr>
          <p:cNvSpPr/>
          <p:nvPr/>
        </p:nvSpPr>
        <p:spPr>
          <a:xfrm>
            <a:off x="2340864" y="6161913"/>
            <a:ext cx="1030224" cy="237744"/>
          </a:xfrm>
          <a:prstGeom prst="rect">
            <a:avLst/>
          </a:prstGeom>
          <a:noFill/>
          <a:ln/>
        </p:spPr>
        <p:txBody>
          <a:bodyPr wrap="none" lIns="0" tIns="0" rIns="0" bIns="0" rtlCol="0" anchor="ctr"/>
          <a:lstStyle/>
          <a:p>
            <a:pPr indent="0" marL="0">
              <a:buNone/>
            </a:pPr>
            <a:r>
              <a:rPr lang="en-US" sz="1555" u="none" dirty="0">
                <a:solidFill>
                  <a:srgbClr val="FFFFFF"/>
                </a:solidFill>
                <a:latin typeface="Inter" pitchFamily="34" charset="0"/>
                <a:ea typeface="Inter" pitchFamily="34" charset="-122"/>
                <a:cs typeface="Inter" pitchFamily="34" charset="-120"/>
              </a:rPr>
              <a:t>@puppo92</a:t>
            </a:r>
            <a:endParaRPr lang="en-US" sz="1555" dirty="0"/>
          </a:p>
        </p:txBody>
      </p:sp>
      <p:sp>
        <p:nvSpPr>
          <p:cNvPr id="11" name="span.theme@end__social.theme@end__social--highlight.theme@end__social__description"/>
          <p:cNvSpPr/>
          <p:nvPr/>
        </p:nvSpPr>
        <p:spPr>
          <a:xfrm>
            <a:off x="487680" y="6494717"/>
            <a:ext cx="1018032" cy="237744"/>
          </a:xfrm>
          <a:prstGeom prst="rect">
            <a:avLst/>
          </a:prstGeom>
          <a:noFill/>
          <a:ln/>
        </p:spPr>
        <p:txBody>
          <a:bodyPr wrap="none" lIns="0" tIns="0" rIns="0" bIns="0" rtlCol="0" anchor="ctr"/>
          <a:lstStyle/>
          <a:p>
            <a:pPr indent="0" marL="0">
              <a:buNone/>
            </a:pPr>
            <a:r>
              <a:rPr lang="en-US" sz="1555" b="1" u="none" dirty="0">
                <a:solidFill>
                  <a:srgbClr val="00E5A4"/>
                </a:solidFill>
                <a:latin typeface="Inter" pitchFamily="34" charset="0"/>
                <a:ea typeface="Inter" pitchFamily="34" charset="-122"/>
                <a:cs typeface="Inter" pitchFamily="34" charset="-120"/>
              </a:rPr>
              <a:t>Nearform_</a:t>
            </a:r>
            <a:endParaRPr lang="en-US" sz="1555" dirty="0"/>
          </a:p>
        </p:txBody>
      </p:sp>
      <p:sp>
        <p:nvSpPr>
          <p:cNvPr id="12" name="a.theme@end__social.theme@end__social__email">
            <a:hlinkClick r:id="rId3" tooltip=""/>
          </p:cNvPr>
          <p:cNvSpPr/>
          <p:nvPr/>
        </p:nvSpPr>
        <p:spPr>
          <a:xfrm>
            <a:off x="2340864" y="6494717"/>
            <a:ext cx="1816608" cy="237744"/>
          </a:xfrm>
          <a:prstGeom prst="rect">
            <a:avLst/>
          </a:prstGeom>
          <a:noFill/>
          <a:ln/>
        </p:spPr>
        <p:txBody>
          <a:bodyPr wrap="none" lIns="0" tIns="0" rIns="0" bIns="0" rtlCol="0" anchor="ctr"/>
          <a:lstStyle/>
          <a:p>
            <a:pPr indent="0" marL="0">
              <a:buNone/>
            </a:pPr>
            <a:r>
              <a:rPr lang="en-US" sz="1555" u="none" dirty="0">
                <a:solidFill>
                  <a:srgbClr val="FFFFFF"/>
                </a:solidFill>
                <a:latin typeface="Inter" pitchFamily="34" charset="0"/>
                <a:ea typeface="Inter" pitchFamily="34" charset="-122"/>
                <a:cs typeface="Inter" pitchFamily="34" charset="-120"/>
              </a:rPr>
              <a:t>luca@delpuppo.net</a:t>
            </a:r>
            <a:endParaRPr lang="en-US" sz="1555" dirty="0"/>
          </a:p>
        </p:txBody>
      </p:sp>
      <p:sp>
        <p:nvSpPr>
          <p:cNvPr id="13" name="svg.freya@svg.theme@end__logo"/>
          <p:cNvSpPr/>
          <p:nvPr/>
        </p:nvSpPr>
        <p:spPr>
          <a:xfrm>
            <a:off x="9497568" y="6137529"/>
            <a:ext cx="12192" cy="629031"/>
          </a:xfrm>
          <a:prstGeom prst="rect">
            <a:avLst/>
          </a:prstGeom>
          <a:solidFill>
            <a:srgbClr val="00E5A4"/>
          </a:solidFill>
          <a:ln w="12700">
            <a:solidFill>
              <a:srgbClr val="00E5A4">
                <a:alpha val="0"/>
              </a:srgbClr>
            </a:solidFill>
            <a:prstDash val="solid"/>
          </a:ln>
        </p:spPr>
      </p:sp>
      <p:pic>
        <p:nvPicPr>
          <p:cNvPr id="14" name="svg.freya@svg.theme@end__logo"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97440" y="6137529"/>
            <a:ext cx="1706880" cy="629031"/>
          </a:xfrm>
          <a:prstGeom prst="rect">
            <a:avLst/>
          </a:prstGeom>
        </p:spPr>
      </p:pic>
      <p:sp>
        <p:nvSpPr>
          <p:cNvPr id="15"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heme@hello__title"/>
          <p:cNvSpPr/>
          <p:nvPr/>
        </p:nvSpPr>
        <p:spPr>
          <a:xfrm>
            <a:off x="487680" y="518160"/>
            <a:ext cx="2901696"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pitchFamily="34" charset="0"/>
                <a:ea typeface="Inter" pitchFamily="34" charset="-122"/>
                <a:cs typeface="Inter" pitchFamily="34" charset="-120"/>
              </a:rPr>
              <a:t>Bye Bye 👋, I'm </a:t>
            </a:r>
            <a:endParaRPr lang="en-US" sz="3240" dirty="0"/>
          </a:p>
        </p:txBody>
      </p:sp>
      <p:sp>
        <p:nvSpPr>
          <p:cNvPr id="5" name="h1.theme@hello__title"/>
          <p:cNvSpPr/>
          <p:nvPr/>
        </p:nvSpPr>
        <p:spPr>
          <a:xfrm>
            <a:off x="4376928" y="518160"/>
            <a:ext cx="115824"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pitchFamily="34" charset="0"/>
                <a:ea typeface="Inter" pitchFamily="34" charset="-122"/>
                <a:cs typeface="Inter" pitchFamily="34" charset="-120"/>
              </a:rPr>
              <a:t>!</a:t>
            </a:r>
            <a:endParaRPr lang="en-US" sz="3240" dirty="0"/>
          </a:p>
        </p:txBody>
      </p:sp>
      <p:sp>
        <p:nvSpPr>
          <p:cNvPr id="6" name="span.theme@hello__title__name"/>
          <p:cNvSpPr/>
          <p:nvPr/>
        </p:nvSpPr>
        <p:spPr>
          <a:xfrm>
            <a:off x="3389376" y="518160"/>
            <a:ext cx="987552"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ExtraBold" pitchFamily="34" charset="0"/>
                <a:ea typeface="Inter ExtraBold" pitchFamily="34" charset="-122"/>
                <a:cs typeface="Inter ExtraBold" pitchFamily="34" charset="-120"/>
              </a:rPr>
              <a:t>Luca</a:t>
            </a:r>
            <a:endParaRPr lang="en-US" sz="3240" dirty="0"/>
          </a:p>
        </p:txBody>
      </p:sp>
      <p:pic>
        <p:nvPicPr>
          <p:cNvPr id="7" name="img.freya@image.theme@hello__hobbies"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theme@hello__logo" descr="preencoded.png">    </p:cNvPr>
          <p:cNvPicPr>
            <a:picLocks noChangeAspect="1"/>
          </p:cNvPicPr>
          <p:nvPr/>
        </p:nvPicPr>
        <p:blipFill>
          <a:blip r:embed="rId2"/>
          <a:stretch>
            <a:fillRect/>
          </a:stretch>
        </p:blipFill>
        <p:spPr>
          <a:xfrm>
            <a:off x="2133600" y="1739265"/>
            <a:ext cx="1828800" cy="1828800"/>
          </a:xfrm>
          <a:prstGeom prst="rect">
            <a:avLst/>
          </a:prstGeom>
        </p:spPr>
      </p:pic>
      <p:sp>
        <p:nvSpPr>
          <p:cNvPr id="9" name="a.theme@hello__role__company">
            <a:hlinkClick r:id="rId3" tooltip=""/>
          </p:cNvPr>
          <p:cNvSpPr/>
          <p:nvPr/>
        </p:nvSpPr>
        <p:spPr>
          <a:xfrm>
            <a:off x="1578864" y="3748469"/>
            <a:ext cx="1036320" cy="237744"/>
          </a:xfrm>
          <a:prstGeom prst="rect">
            <a:avLst/>
          </a:prstGeom>
          <a:noFill/>
          <a:ln/>
        </p:spPr>
        <p:txBody>
          <a:bodyPr wrap="none" lIns="0" tIns="0" rIns="0" bIns="0" rtlCol="0" anchor="ctr"/>
          <a:lstStyle/>
          <a:p>
            <a:pPr indent="0" marL="0">
              <a:buNone/>
            </a:pPr>
            <a:r>
              <a:rPr lang="en-US" sz="1555" u="none" dirty="0">
                <a:solidFill>
                  <a:srgbClr val="166BFF"/>
                </a:solidFill>
                <a:latin typeface="Inter ExtraBold" pitchFamily="34" charset="0"/>
                <a:ea typeface="Inter ExtraBold" pitchFamily="34" charset="-122"/>
                <a:cs typeface="Inter ExtraBold" pitchFamily="34" charset="-120"/>
              </a:rPr>
              <a:t>Nearform_</a:t>
            </a:r>
            <a:endParaRPr lang="en-US" sz="1555" dirty="0"/>
          </a:p>
        </p:txBody>
      </p:sp>
      <p:sp>
        <p:nvSpPr>
          <p:cNvPr id="10" name="span.theme@hello__role__description"/>
          <p:cNvSpPr/>
          <p:nvPr/>
        </p:nvSpPr>
        <p:spPr>
          <a:xfrm>
            <a:off x="2798064" y="3748469"/>
            <a:ext cx="17129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AI Native Engineer</a:t>
            </a:r>
            <a:endParaRPr lang="en-US" sz="1555" dirty="0"/>
          </a:p>
        </p:txBody>
      </p:sp>
      <p:sp>
        <p:nvSpPr>
          <p:cNvPr id="11" name="a.theme@hello__role__company">
            <a:hlinkClick r:id="rId4" tooltip=""/>
          </p:cNvPr>
          <p:cNvSpPr/>
          <p:nvPr/>
        </p:nvSpPr>
        <p:spPr>
          <a:xfrm>
            <a:off x="2145792" y="4103942"/>
            <a:ext cx="408432" cy="237744"/>
          </a:xfrm>
          <a:prstGeom prst="rect">
            <a:avLst/>
          </a:prstGeom>
          <a:noFill/>
          <a:ln/>
        </p:spPr>
        <p:txBody>
          <a:bodyPr wrap="none" lIns="0" tIns="0" rIns="0" bIns="0" rtlCol="0" anchor="ctr"/>
          <a:lstStyle/>
          <a:p>
            <a:pPr indent="0" marL="0">
              <a:buNone/>
            </a:pPr>
            <a:r>
              <a:rPr lang="en-US" sz="1555" u="none" dirty="0">
                <a:solidFill>
                  <a:srgbClr val="166BFF"/>
                </a:solidFill>
                <a:latin typeface="Inter ExtraBold" pitchFamily="34" charset="0"/>
                <a:ea typeface="Inter ExtraBold" pitchFamily="34" charset="-122"/>
                <a:cs typeface="Inter ExtraBold" pitchFamily="34" charset="-120"/>
              </a:rPr>
              <a:t>GDE</a:t>
            </a:r>
            <a:endParaRPr lang="en-US" sz="1555" dirty="0"/>
          </a:p>
        </p:txBody>
      </p:sp>
      <p:sp>
        <p:nvSpPr>
          <p:cNvPr id="12" name="span.theme@hello__role__description"/>
          <p:cNvSpPr/>
          <p:nvPr/>
        </p:nvSpPr>
        <p:spPr>
          <a:xfrm>
            <a:off x="2798064" y="4103942"/>
            <a:ext cx="171907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Web Technologies</a:t>
            </a:r>
            <a:endParaRPr lang="en-US" sz="1555" dirty="0"/>
          </a:p>
        </p:txBody>
      </p:sp>
      <p:pic>
        <p:nvPicPr>
          <p:cNvPr id="13" name="svg.code.theme@item__qr.theme@item__qr--horizontal.theme@hello__social__qr"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16736" y="5354765"/>
            <a:ext cx="609600" cy="609600"/>
          </a:xfrm>
          <a:prstGeom prst="rect">
            <a:avLst/>
          </a:prstGeom>
        </p:spPr>
      </p:pic>
      <p:sp>
        <p:nvSpPr>
          <p:cNvPr id="14" name="span">
            <a:hlinkClick r:id="rId7" tooltip=""/>
          </p:cNvPr>
          <p:cNvSpPr/>
          <p:nvPr/>
        </p:nvSpPr>
        <p:spPr>
          <a:xfrm>
            <a:off x="1146048" y="6183821"/>
            <a:ext cx="950976" cy="170688"/>
          </a:xfrm>
          <a:prstGeom prst="rect">
            <a:avLst/>
          </a:prstGeom>
          <a:noFill/>
          <a:ln/>
        </p:spPr>
        <p:txBody>
          <a:bodyPr wrap="none" lIns="0" tIns="0" rIns="0" bIns="0" rtlCol="0" anchor="ctr"/>
          <a:lstStyle/>
          <a:p>
            <a:pPr indent="0" marL="0">
              <a:buNone/>
            </a:pPr>
            <a:r>
              <a:rPr lang="en-US" sz="1037" b="1" u="none" dirty="0">
                <a:solidFill>
                  <a:srgbClr val="000000"/>
                </a:solidFill>
                <a:latin typeface="Fira Code" pitchFamily="34" charset="0"/>
                <a:ea typeface="Fira Code" pitchFamily="34" charset="-122"/>
                <a:cs typeface="Fira Code" pitchFamily="34" charset="-120"/>
              </a:rPr>
              <a:t>delpuppo.net</a:t>
            </a:r>
            <a:endParaRPr lang="en-US" sz="1037" dirty="0"/>
          </a:p>
        </p:txBody>
      </p:sp>
      <p:pic>
        <p:nvPicPr>
          <p:cNvPr id="15" name="svg.freya@svg.theme@icon.theme@item__icon.theme@item__icon--horizontal.theme@hello__social__icon"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267712" y="5354765"/>
            <a:ext cx="609600" cy="609600"/>
          </a:xfrm>
          <a:prstGeom prst="rect">
            <a:avLst/>
          </a:prstGeom>
        </p:spPr>
      </p:pic>
      <p:sp>
        <p:nvSpPr>
          <p:cNvPr id="16" name="span">
            <a:hlinkClick r:id="rId10" tooltip=""/>
          </p:cNvPr>
          <p:cNvSpPr/>
          <p:nvPr/>
        </p:nvSpPr>
        <p:spPr>
          <a:xfrm>
            <a:off x="2374392" y="6183821"/>
            <a:ext cx="396240" cy="170688"/>
          </a:xfrm>
          <a:prstGeom prst="rect">
            <a:avLst/>
          </a:prstGeom>
          <a:noFill/>
          <a:ln/>
        </p:spPr>
        <p:txBody>
          <a:bodyPr wrap="none" lIns="0" tIns="0" rIns="0" bIns="0" rtlCol="0" anchor="ctr"/>
          <a:lstStyle/>
          <a:p>
            <a:pPr indent="0" marL="0">
              <a:buNone/>
            </a:pPr>
            <a:r>
              <a:rPr lang="en-US" sz="1037" b="1" u="none" dirty="0">
                <a:solidFill>
                  <a:srgbClr val="000000"/>
                </a:solidFill>
                <a:latin typeface="Fira Code" pitchFamily="34" charset="0"/>
                <a:ea typeface="Fira Code" pitchFamily="34" charset="-122"/>
                <a:cs typeface="Fira Code" pitchFamily="34" charset="-120"/>
              </a:rPr>
              <a:t>puppo</a:t>
            </a:r>
            <a:endParaRPr lang="en-US" sz="1037" dirty="0"/>
          </a:p>
        </p:txBody>
      </p:sp>
      <p:pic>
        <p:nvPicPr>
          <p:cNvPr id="17" name="svg.freya@svg.theme@icon.theme@item__icon.theme@item__icon--horizontal.theme@hello__social__icon"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218688" y="5354765"/>
            <a:ext cx="609600" cy="609600"/>
          </a:xfrm>
          <a:prstGeom prst="rect">
            <a:avLst/>
          </a:prstGeom>
        </p:spPr>
      </p:pic>
      <p:sp>
        <p:nvSpPr>
          <p:cNvPr id="18" name="span">
            <a:hlinkClick r:id="rId13" tooltip=""/>
          </p:cNvPr>
          <p:cNvSpPr/>
          <p:nvPr/>
        </p:nvSpPr>
        <p:spPr>
          <a:xfrm>
            <a:off x="3246120" y="6183821"/>
            <a:ext cx="554736" cy="170688"/>
          </a:xfrm>
          <a:prstGeom prst="rect">
            <a:avLst/>
          </a:prstGeom>
          <a:noFill/>
          <a:ln/>
        </p:spPr>
        <p:txBody>
          <a:bodyPr wrap="none" lIns="0" tIns="0" rIns="0" bIns="0" rtlCol="0" anchor="ctr"/>
          <a:lstStyle/>
          <a:p>
            <a:pPr indent="0" marL="0">
              <a:buNone/>
            </a:pPr>
            <a:r>
              <a:rPr lang="en-US" sz="1037" b="1" u="none" dirty="0">
                <a:solidFill>
                  <a:srgbClr val="000000"/>
                </a:solidFill>
                <a:latin typeface="Fira Code" pitchFamily="34" charset="0"/>
                <a:ea typeface="Fira Code" pitchFamily="34" charset="-122"/>
                <a:cs typeface="Fira Code" pitchFamily="34" charset="-120"/>
              </a:rPr>
              <a:t>puppo92</a:t>
            </a:r>
            <a:endParaRPr lang="en-US" sz="1037" dirty="0"/>
          </a:p>
        </p:txBody>
      </p:sp>
      <p:pic>
        <p:nvPicPr>
          <p:cNvPr id="19" name="svg.freya@svg.theme@icon.theme@item__icon.theme@item__icon--horizontal.theme@hello__social__icon"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169664" y="5354765"/>
            <a:ext cx="609600" cy="609600"/>
          </a:xfrm>
          <a:prstGeom prst="rect">
            <a:avLst/>
          </a:prstGeom>
        </p:spPr>
      </p:pic>
      <p:sp>
        <p:nvSpPr>
          <p:cNvPr id="20" name="span">
            <a:hlinkClick r:id="rId16" tooltip=""/>
          </p:cNvPr>
          <p:cNvSpPr/>
          <p:nvPr/>
        </p:nvSpPr>
        <p:spPr>
          <a:xfrm>
            <a:off x="3998976" y="6183821"/>
            <a:ext cx="950976" cy="170688"/>
          </a:xfrm>
          <a:prstGeom prst="rect">
            <a:avLst/>
          </a:prstGeom>
          <a:noFill/>
          <a:ln/>
        </p:spPr>
        <p:txBody>
          <a:bodyPr wrap="none" lIns="0" tIns="0" rIns="0" bIns="0" rtlCol="0" anchor="ctr"/>
          <a:lstStyle/>
          <a:p>
            <a:pPr indent="0" marL="0">
              <a:buNone/>
            </a:pPr>
            <a:r>
              <a:rPr lang="en-US" sz="1037" b="1" u="none" dirty="0">
                <a:solidFill>
                  <a:srgbClr val="000000"/>
                </a:solidFill>
                <a:latin typeface="Fira Code" pitchFamily="34" charset="0"/>
                <a:ea typeface="Fira Code" pitchFamily="34" charset="-122"/>
                <a:cs typeface="Fira Code" pitchFamily="34" charset="-120"/>
              </a:rPr>
              <a:t>lucadelpuppo</a:t>
            </a:r>
            <a:endParaRPr lang="en-US" sz="1037" dirty="0"/>
          </a:p>
        </p:txBody>
      </p:sp>
      <p:pic>
        <p:nvPicPr>
          <p:cNvPr id="21" name="svg.freya@svg.theme@logo" descr="preencoded.png">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1094720" y="5730240"/>
            <a:ext cx="609600" cy="609600"/>
          </a:xfrm>
          <a:prstGeom prst="rect">
            <a:avLst/>
          </a:prstGeom>
        </p:spPr>
      </p:pic>
      <p:sp>
        <p:nvSpPr>
          <p:cNvPr id="22"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separator"/>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3083052"/>
            <a:ext cx="2542032" cy="652272"/>
          </a:xfrm>
          <a:prstGeom prst="rect">
            <a:avLst/>
          </a:prstGeom>
          <a:noFill/>
          <a:ln/>
        </p:spPr>
        <p:txBody>
          <a:bodyPr wrap="none" lIns="0" tIns="0" rIns="0" bIns="0" rtlCol="0" anchor="ctr"/>
          <a:lstStyle/>
          <a:p>
            <a:pPr indent="0" marL="0">
              <a:buNone/>
            </a:pPr>
            <a:r>
              <a:rPr lang="en-US" sz="4277" u="none" dirty="0">
                <a:solidFill>
                  <a:srgbClr val="000000"/>
                </a:solidFill>
                <a:latin typeface="Inter Light" pitchFamily="34" charset="0"/>
                <a:ea typeface="Inter Light" pitchFamily="34" charset="-122"/>
                <a:cs typeface="Inter Light" pitchFamily="34" charset="-120"/>
              </a:rPr>
              <a:t>Questions</a:t>
            </a:r>
            <a:endParaRPr lang="en-US" sz="4277" dirty="0"/>
          </a:p>
        </p:txBody>
      </p:sp>
      <p:pic>
        <p:nvPicPr>
          <p:cNvPr id="5" name="div.theme@separator__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6"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7"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E38"/>
          </a:solidFill>
          <a:ln w="12700">
            <a:solidFill>
              <a:srgbClr val="000E38">
                <a:alpha val="0"/>
              </a:srgbClr>
            </a:solidFill>
            <a:prstDash val="solid"/>
          </a:ln>
        </p:spPr>
      </p:sp>
      <p:pic>
        <p:nvPicPr>
          <p:cNvPr id="4" name="img.freya@image.theme@cover__background" descr="preencoded.png">    </p:cNvPr>
          <p:cNvPicPr>
            <a:picLocks noChangeAspect="1"/>
          </p:cNvPicPr>
          <p:nvPr/>
        </p:nvPicPr>
        <p:blipFill>
          <a:blip r:embed="rId1"/>
          <a:stretch>
            <a:fillRect/>
          </a:stretch>
        </p:blipFill>
        <p:spPr>
          <a:xfrm>
            <a:off x="0" y="0"/>
            <a:ext cx="12192000" cy="6827520"/>
          </a:xfrm>
          <a:prstGeom prst="rect">
            <a:avLst/>
          </a:prstGeom>
        </p:spPr>
      </p:pic>
      <p:pic>
        <p:nvPicPr>
          <p:cNvPr id="5" name="svg.freya@svg.theme@cover__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487680"/>
            <a:ext cx="2438400" cy="487871"/>
          </a:xfrm>
          <a:prstGeom prst="rect">
            <a:avLst/>
          </a:prstGeom>
        </p:spPr>
      </p:pic>
      <p:sp>
        <p:nvSpPr>
          <p:cNvPr id="6" name="span"/>
          <p:cNvSpPr/>
          <p:nvPr/>
        </p:nvSpPr>
        <p:spPr>
          <a:xfrm>
            <a:off x="487680" y="2236375"/>
            <a:ext cx="6784848" cy="701040"/>
          </a:xfrm>
          <a:prstGeom prst="rect">
            <a:avLst/>
          </a:prstGeom>
          <a:noFill/>
          <a:ln/>
        </p:spPr>
        <p:txBody>
          <a:bodyPr wrap="none" lIns="0" tIns="0" rIns="0" bIns="0" rtlCol="0" anchor="ctr"/>
          <a:lstStyle/>
          <a:p>
            <a:pPr indent="0" marL="0">
              <a:buNone/>
            </a:pPr>
            <a:r>
              <a:rPr lang="en-US" sz="4536" u="none" dirty="0">
                <a:solidFill>
                  <a:srgbClr val="FFFFFF"/>
                </a:solidFill>
                <a:latin typeface="Inter Light" pitchFamily="34" charset="0"/>
                <a:ea typeface="Inter Light" pitchFamily="34" charset="-122"/>
                <a:cs typeface="Inter Light" pitchFamily="34" charset="-120"/>
              </a:rPr>
              <a:t>ChromeDevTools are you</a:t>
            </a:r>
            <a:endParaRPr lang="en-US" sz="4536" dirty="0"/>
          </a:p>
        </p:txBody>
      </p:sp>
      <p:sp>
        <p:nvSpPr>
          <p:cNvPr id="7" name="span"/>
          <p:cNvSpPr/>
          <p:nvPr/>
        </p:nvSpPr>
        <p:spPr>
          <a:xfrm>
            <a:off x="487680" y="3028474"/>
            <a:ext cx="4541520" cy="701040"/>
          </a:xfrm>
          <a:prstGeom prst="rect">
            <a:avLst/>
          </a:prstGeom>
          <a:noFill/>
          <a:ln/>
        </p:spPr>
        <p:txBody>
          <a:bodyPr wrap="none" lIns="0" tIns="0" rIns="0" bIns="0" rtlCol="0" anchor="ctr"/>
          <a:lstStyle/>
          <a:p>
            <a:pPr indent="0" marL="0">
              <a:buNone/>
            </a:pPr>
            <a:r>
              <a:rPr lang="en-US" sz="4536" u="none" dirty="0">
                <a:solidFill>
                  <a:srgbClr val="FFFFFF"/>
                </a:solidFill>
                <a:latin typeface="Inter Light" pitchFamily="34" charset="0"/>
                <a:ea typeface="Inter Light" pitchFamily="34" charset="-122"/>
                <a:cs typeface="Inter Light" pitchFamily="34" charset="-120"/>
              </a:rPr>
              <a:t>confident in your</a:t>
            </a:r>
            <a:endParaRPr lang="en-US" sz="4536" dirty="0"/>
          </a:p>
        </p:txBody>
      </p:sp>
      <p:sp>
        <p:nvSpPr>
          <p:cNvPr id="8" name="span"/>
          <p:cNvSpPr/>
          <p:nvPr/>
        </p:nvSpPr>
        <p:spPr>
          <a:xfrm>
            <a:off x="487680" y="3820573"/>
            <a:ext cx="2913888" cy="701040"/>
          </a:xfrm>
          <a:prstGeom prst="rect">
            <a:avLst/>
          </a:prstGeom>
          <a:noFill/>
          <a:ln/>
        </p:spPr>
        <p:txBody>
          <a:bodyPr wrap="none" lIns="0" tIns="0" rIns="0" bIns="0" rtlCol="0" anchor="ctr"/>
          <a:lstStyle/>
          <a:p>
            <a:pPr indent="0" marL="0">
              <a:buNone/>
            </a:pPr>
            <a:r>
              <a:rPr lang="en-US" sz="4536" u="none" dirty="0">
                <a:solidFill>
                  <a:srgbClr val="FFFFFF"/>
                </a:solidFill>
                <a:latin typeface="Inter Light" pitchFamily="34" charset="0"/>
                <a:ea typeface="Inter Light" pitchFamily="34" charset="-122"/>
                <a:cs typeface="Inter Light" pitchFamily="34" charset="-120"/>
              </a:rPr>
              <a:t>expertise? </a:t>
            </a:r>
            <a:endParaRPr lang="en-US" sz="4536" dirty="0"/>
          </a:p>
        </p:txBody>
      </p:sp>
      <p:sp>
        <p:nvSpPr>
          <p:cNvPr id="9" name="span"/>
          <p:cNvSpPr/>
          <p:nvPr/>
        </p:nvSpPr>
        <p:spPr>
          <a:xfrm>
            <a:off x="487680" y="4777264"/>
            <a:ext cx="1981200" cy="316992"/>
          </a:xfrm>
          <a:prstGeom prst="rect">
            <a:avLst/>
          </a:prstGeom>
          <a:noFill/>
          <a:ln/>
        </p:spPr>
        <p:txBody>
          <a:bodyPr wrap="none" lIns="0" tIns="0" rIns="0" bIns="0" rtlCol="0" anchor="ctr"/>
          <a:lstStyle/>
          <a:p>
            <a:pPr indent="0" marL="0">
              <a:buNone/>
            </a:pPr>
            <a:r>
              <a:rPr lang="en-US" sz="2074" u="none" dirty="0">
                <a:solidFill>
                  <a:srgbClr val="FFFFFF"/>
                </a:solidFill>
                <a:latin typeface="Inter Medium" pitchFamily="34" charset="0"/>
                <a:ea typeface="Inter Medium" pitchFamily="34" charset="-122"/>
                <a:cs typeface="Inter Medium" pitchFamily="34" charset="-120"/>
              </a:rPr>
              <a:t>Luca Del Puppo</a:t>
            </a:r>
            <a:endParaRPr lang="en-US" sz="2074" dirty="0"/>
          </a:p>
        </p:txBody>
      </p:sp>
      <p:sp>
        <p:nvSpPr>
          <p:cNvPr id="10" name="span"/>
          <p:cNvSpPr/>
          <p:nvPr/>
        </p:nvSpPr>
        <p:spPr>
          <a:xfrm>
            <a:off x="2633472" y="4777264"/>
            <a:ext cx="1292352" cy="316992"/>
          </a:xfrm>
          <a:prstGeom prst="rect">
            <a:avLst/>
          </a:prstGeom>
          <a:noFill/>
          <a:ln/>
        </p:spPr>
        <p:txBody>
          <a:bodyPr wrap="none" lIns="0" tIns="0" rIns="0" bIns="0" rtlCol="0" anchor="ctr"/>
          <a:lstStyle/>
          <a:p>
            <a:pPr indent="0" marL="0">
              <a:buNone/>
            </a:pPr>
            <a:r>
              <a:rPr lang="en-US" sz="2074" u="none" dirty="0">
                <a:solidFill>
                  <a:srgbClr val="FFFFFF"/>
                </a:solidFill>
                <a:latin typeface="Inter Light" pitchFamily="34" charset="0"/>
                <a:ea typeface="Inter Light" pitchFamily="34" charset="-122"/>
                <a:cs typeface="Inter Light" pitchFamily="34" charset="-120"/>
              </a:rPr>
              <a:t>Nearform_</a:t>
            </a:r>
            <a:endParaRPr lang="en-US" sz="2074" dirty="0"/>
          </a:p>
        </p:txBody>
      </p:sp>
      <p:sp>
        <p:nvSpPr>
          <p:cNvPr id="11" name="svg.code.theme@cover__qrs__qr__code"/>
          <p:cNvSpPr/>
          <p:nvPr/>
        </p:nvSpPr>
        <p:spPr>
          <a:xfrm>
            <a:off x="658368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2" name="svg.code.theme@cover__qrs__qr__code"/>
          <p:cNvSpPr/>
          <p:nvPr/>
        </p:nvSpPr>
        <p:spPr>
          <a:xfrm>
            <a:off x="853440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3" name="svg.code.theme@cover__qrs__qr__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pic>
        <p:nvPicPr>
          <p:cNvPr id="14" name="svg.code.theme@cover__qrs__qr__code"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44640" y="548640"/>
            <a:ext cx="1097280" cy="1097280"/>
          </a:xfrm>
          <a:prstGeom prst="rect">
            <a:avLst/>
          </a:prstGeom>
        </p:spPr>
      </p:pic>
      <p:pic>
        <p:nvPicPr>
          <p:cNvPr id="15" name="svg.freya@svg.theme@icon.theme@cover__qrs__qr__image"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59168" y="963168"/>
            <a:ext cx="268224" cy="268224"/>
          </a:xfrm>
          <a:prstGeom prst="rect">
            <a:avLst/>
          </a:prstGeom>
        </p:spPr>
      </p:pic>
      <p:sp>
        <p:nvSpPr>
          <p:cNvPr id="16" name="a.theme@cover__qrs__qr__label">
            <a:hlinkClick r:id="rId8" tooltip=""/>
          </p:cNvPr>
          <p:cNvSpPr/>
          <p:nvPr/>
        </p:nvSpPr>
        <p:spPr>
          <a:xfrm>
            <a:off x="6748272" y="1810512"/>
            <a:ext cx="890016"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7" name="svg.code.theme@cover__qrs__qr__code"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595360" y="548640"/>
            <a:ext cx="1097280" cy="1097280"/>
          </a:xfrm>
          <a:prstGeom prst="rect">
            <a:avLst/>
          </a:prstGeom>
        </p:spPr>
      </p:pic>
      <p:pic>
        <p:nvPicPr>
          <p:cNvPr id="18" name="svg.freya@svg.theme@icon.theme@cover__qrs__qr__image"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009888" y="978027"/>
            <a:ext cx="268224" cy="238411"/>
          </a:xfrm>
          <a:prstGeom prst="rect">
            <a:avLst/>
          </a:prstGeom>
        </p:spPr>
      </p:pic>
      <p:sp>
        <p:nvSpPr>
          <p:cNvPr id="19" name="a.theme@cover__qrs__qr__label">
            <a:hlinkClick r:id="rId13" tooltip=""/>
          </p:cNvPr>
          <p:cNvSpPr/>
          <p:nvPr/>
        </p:nvSpPr>
        <p:spPr>
          <a:xfrm>
            <a:off x="8577072" y="1810512"/>
            <a:ext cx="1133856"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pic>
        <p:nvPicPr>
          <p:cNvPr id="20" name="svg.code.theme@cover__qrs__qr__code"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546080" y="548640"/>
            <a:ext cx="1097280" cy="1097280"/>
          </a:xfrm>
          <a:prstGeom prst="rect">
            <a:avLst/>
          </a:prstGeom>
        </p:spPr>
      </p:pic>
      <p:pic>
        <p:nvPicPr>
          <p:cNvPr id="21" name="svg.freya@svg.theme@icon.theme@cover__qrs__qr__image" descr="preencoded.png">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960608" y="918496"/>
            <a:ext cx="268224" cy="357569"/>
          </a:xfrm>
          <a:prstGeom prst="rect">
            <a:avLst/>
          </a:prstGeom>
        </p:spPr>
      </p:pic>
      <p:sp>
        <p:nvSpPr>
          <p:cNvPr id="22" name="a.theme@cover__qrs__qr__label">
            <a:hlinkClick r:id="rId18" tooltip=""/>
          </p:cNvPr>
          <p:cNvSpPr/>
          <p:nvPr/>
        </p:nvSpPr>
        <p:spPr>
          <a:xfrm>
            <a:off x="10485120" y="1810512"/>
            <a:ext cx="1237488"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PPTX</a:t>
            </a:r>
            <a:endParaRPr lang="en-US" sz="1296" dirty="0"/>
          </a:p>
        </p:txBody>
      </p:sp>
      <p:pic>
        <p:nvPicPr>
          <p:cNvPr id="23" name="svg.freya@svg.theme@logo" descr="preencoded.png">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1094720" y="5730240"/>
            <a:ext cx="609600" cy="609600"/>
          </a:xfrm>
          <a:prstGeom prst="rect">
            <a:avLst/>
          </a:prstGeom>
        </p:spPr>
      </p:pic>
      <p:sp>
        <p:nvSpPr>
          <p:cNvPr id="24"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Inter Light</vt:lpstr>
      <vt:lpstr>Inter Medium</vt:lpstr>
      <vt:lpstr>Inter</vt:lpstr>
      <vt:lpstr>Inter ExtraBold</vt:lpstr>
      <vt:lpstr>Fira Code</vt:lpstr>
      <vt:lpstr>Inter SemiBold</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ChromeDevTools—are you confident in your expertise?</dc:title>
  <dc:subject>In this talk, we will explore the capabilities of ChromeDevTools and how they can enhance our development workflow.
We'll discuss the importance of mastering these tools to improve debugging, performance optimization, and overall productivity.
</dc:subject>
  <dc:creator>Luca Del Puppo</dc:creator>
  <cp:lastModifiedBy>Luca Del Puppo</cp:lastModifiedBy>
  <cp:revision>1</cp:revision>
  <dcterms:created xsi:type="dcterms:W3CDTF">2026-11-02T19:30:53Z</dcterms:created>
  <dcterms:modified xsi:type="dcterms:W3CDTF">2026-11-02T19:30:53Z</dcterms:modified>
</cp:coreProperties>
</file>