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0" autoCompressPictures="0" embedTrueType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2192000" cy="6827520"/>
  <p:notesSz cx="6827520" cy="12192000"/>
  <p:embeddedFontLst>
    <p:embeddedFont>
      <p:font typeface="Inter Light" panose="02000503000000020004" charset="1"/>
      <p:regular r:id="rId48"/>
    </p:embeddedFont>
    <p:embeddedFont>
      <p:font typeface="Inter Medium" panose="02000503000000020004" charset="1"/>
      <p:regular r:id="rId49"/>
    </p:embeddedFont>
    <p:embeddedFont>
      <p:font typeface="Inter" panose="02000503000000020004" charset="1"/>
      <p:regular r:id="rId50"/>
      <p:bold r:id="rId53"/>
    </p:embeddedFont>
    <p:embeddedFont>
      <p:font typeface="Inter ExtraBold" panose="02000503000000020004" charset="1"/>
      <p:regular r:id="rId51"/>
    </p:embeddedFont>
    <p:embeddedFont>
      <p:font typeface="Fira Code" panose="020b0809050000020004" charset="1"/>
      <p:regular r:id="rId54"/>
      <p:bold r:id="rId52"/>
    </p:embeddedFont>
    <p:embeddedFont>
      <p:font typeface="Inter SemiBold" panose="02000503000000020004" charset="1"/>
      <p:regular r:id="rId5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Relationship Id="rId48" Type="http://schemas.openxmlformats.org/officeDocument/2006/relationships/font" Target="fonts/font1.fntdata"/><Relationship Id="rId49" Type="http://schemas.openxmlformats.org/officeDocument/2006/relationships/font" Target="fonts/font2.fntdata"/><Relationship Id="rId50" Type="http://schemas.openxmlformats.org/officeDocument/2006/relationships/font" Target="fonts/font3.fntdata"/><Relationship Id="rId51" Type="http://schemas.openxmlformats.org/officeDocument/2006/relationships/font" Target="fonts/font4.fntdata"/><Relationship Id="rId52" Type="http://schemas.openxmlformats.org/officeDocument/2006/relationships/font" Target="fonts/font5.fntdata"/><Relationship Id="rId53" Type="http://schemas.openxmlformats.org/officeDocument/2006/relationships/font" Target="fonts/font6.fntdata"/><Relationship Id="rId54" Type="http://schemas.openxmlformats.org/officeDocument/2006/relationships/font" Target="fonts/font7.fntdata"/><Relationship Id="rId55" Type="http://schemas.openxmlformats.org/officeDocument/2006/relationships/font" Target="fonts/font8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ai-in-the-browser-am-i-still-waiting-for-it" TargetMode="External"/><Relationship Id="rId13" Type="http://schemas.openxmlformats.org/officeDocument/2006/relationships/hyperlink" Target="https://talks.delpuppo.net/pdfs/ai-in-the-browser-am-i-still-waiting-for-it.pdf" TargetMode="External"/><Relationship Id="rId18" Type="http://schemas.openxmlformats.org/officeDocument/2006/relationships/hyperlink" Target="https://talks.delpuppo.net/pptx/ai-in-the-browser-am-i-still-waiting-for-it.pptx" TargetMode="External"/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svg"/><Relationship Id="rId4" Type="http://schemas.openxmlformats.org/officeDocument/2006/relationships/image" Target="../media/image-1-4.png"/><Relationship Id="rId5" Type="http://schemas.openxmlformats.org/officeDocument/2006/relationships/image" Target="../media/image-1-5.svg"/><Relationship Id="rId6" Type="http://schemas.openxmlformats.org/officeDocument/2006/relationships/image" Target="../media/image-1-6.png"/><Relationship Id="rId7" Type="http://schemas.openxmlformats.org/officeDocument/2006/relationships/image" Target="../media/image-1-7.svg"/><Relationship Id="rId9" Type="http://schemas.openxmlformats.org/officeDocument/2006/relationships/image" Target="../media/image-1-8.png"/><Relationship Id="rId10" Type="http://schemas.openxmlformats.org/officeDocument/2006/relationships/image" Target="../media/image-1-9.svg"/><Relationship Id="rId11" Type="http://schemas.openxmlformats.org/officeDocument/2006/relationships/image" Target="../media/image-1-10.png"/><Relationship Id="rId12" Type="http://schemas.openxmlformats.org/officeDocument/2006/relationships/image" Target="../media/image-1-11.svg"/><Relationship Id="rId14" Type="http://schemas.openxmlformats.org/officeDocument/2006/relationships/image" Target="../media/image-1-12.png"/><Relationship Id="rId15" Type="http://schemas.openxmlformats.org/officeDocument/2006/relationships/image" Target="../media/image-1-13.svg"/><Relationship Id="rId16" Type="http://schemas.openxmlformats.org/officeDocument/2006/relationships/image" Target="../media/image-1-14.png"/><Relationship Id="rId17" Type="http://schemas.openxmlformats.org/officeDocument/2006/relationships/image" Target="../media/image-1-15.svg"/><Relationship Id="rId19" Type="http://schemas.openxmlformats.org/officeDocument/2006/relationships/image" Target="../media/image-1-16.png"/><Relationship Id="rId20" Type="http://schemas.openxmlformats.org/officeDocument/2006/relationships/image" Target="../media/image-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5" Type="http://schemas.openxmlformats.org/officeDocument/2006/relationships/image" Target="../media/image-2-3.png"/><Relationship Id="rId6" Type="http://schemas.openxmlformats.org/officeDocument/2006/relationships/image" Target="../media/image-2-4.svg"/><Relationship Id="rId8" Type="http://schemas.openxmlformats.org/officeDocument/2006/relationships/image" Target="../media/image-2-5.png"/><Relationship Id="rId9" Type="http://schemas.openxmlformats.org/officeDocument/2006/relationships/image" Target="../media/image-2-6.svg"/><Relationship Id="rId11" Type="http://schemas.openxmlformats.org/officeDocument/2006/relationships/image" Target="../media/image-2-7.png"/><Relationship Id="rId12" Type="http://schemas.openxmlformats.org/officeDocument/2006/relationships/image" Target="../media/image-2-8.svg"/><Relationship Id="rId14" Type="http://schemas.openxmlformats.org/officeDocument/2006/relationships/image" Target="../media/image-2-9.png"/><Relationship Id="rId15" Type="http://schemas.openxmlformats.org/officeDocument/2006/relationships/image" Target="../media/image-2-10.svg"/><Relationship Id="rId17" Type="http://schemas.openxmlformats.org/officeDocument/2006/relationships/image" Target="../media/image-2-11.png"/><Relationship Id="rId18" Type="http://schemas.openxmlformats.org/officeDocument/2006/relationships/image" Target="../media/image-2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earform.com/careers/" TargetMode="External"/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4" Type="http://schemas.openxmlformats.org/officeDocument/2006/relationships/image" Target="../media/image-3-3.png"/><Relationship Id="rId5" Type="http://schemas.openxmlformats.org/officeDocument/2006/relationships/image" Target="../media/image-3-4.svg"/><Relationship Id="rId6" Type="http://schemas.openxmlformats.org/officeDocument/2006/relationships/image" Target="../media/image-3-5.png"/><Relationship Id="rId7" Type="http://schemas.openxmlformats.org/officeDocument/2006/relationships/image" Target="../media/image-3-6.sv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image" Target="../media/image-9-7.png"/><Relationship Id="rId8" Type="http://schemas.openxmlformats.org/officeDocument/2006/relationships/image" Target="../media/image-9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image" Target="../media/image-10-9.png"/><Relationship Id="rId10" Type="http://schemas.openxmlformats.org/officeDocument/2006/relationships/image" Target="../media/image-10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svg"/><Relationship Id="rId3" Type="http://schemas.openxmlformats.org/officeDocument/2006/relationships/image" Target="../media/image-16-3.png"/><Relationship Id="rId4" Type="http://schemas.openxmlformats.org/officeDocument/2006/relationships/image" Target="../media/image-16-4.svg"/><Relationship Id="rId5" Type="http://schemas.openxmlformats.org/officeDocument/2006/relationships/image" Target="../media/image-16-5.png"/><Relationship Id="rId6" Type="http://schemas.openxmlformats.org/officeDocument/2006/relationships/image" Target="../media/image-16-6.svg"/><Relationship Id="rId7" Type="http://schemas.openxmlformats.org/officeDocument/2006/relationships/image" Target="../media/image-16-7.png"/><Relationship Id="rId8" Type="http://schemas.openxmlformats.org/officeDocument/2006/relationships/image" Target="../media/image-16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image" Target="../media/image-17-7.png"/><Relationship Id="rId8" Type="http://schemas.openxmlformats.org/officeDocument/2006/relationships/image" Target="../media/image-17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hyperlink" Target="https://chat.webllm.ai/" TargetMode="External"/><Relationship Id="rId2" Type="http://schemas.openxmlformats.org/officeDocument/2006/relationships/hyperlink" Target="https://www.youtube.com/watch?v=MhTCzq7iTy0" TargetMode="External"/><Relationship Id="rId3" Type="http://schemas.openxmlformats.org/officeDocument/2006/relationships/image" Target="../media/image-21-1.png"/><Relationship Id="rId4" Type="http://schemas.openxmlformats.org/officeDocument/2006/relationships/image" Target="../media/image-21-2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svg"/><Relationship Id="rId3" Type="http://schemas.openxmlformats.org/officeDocument/2006/relationships/image" Target="../media/image-23-3.png"/><Relationship Id="rId4" Type="http://schemas.openxmlformats.org/officeDocument/2006/relationships/image" Target="../media/image-23-4.svg"/><Relationship Id="rId5" Type="http://schemas.openxmlformats.org/officeDocument/2006/relationships/image" Target="../media/image-23-5.png"/><Relationship Id="rId6" Type="http://schemas.openxmlformats.org/officeDocument/2006/relationships/image" Target="../media/image-23-6.svg"/><Relationship Id="rId7" Type="http://schemas.openxmlformats.org/officeDocument/2006/relationships/image" Target="../media/image-23-7.png"/><Relationship Id="rId8" Type="http://schemas.openxmlformats.org/officeDocument/2006/relationships/image" Target="../media/image-23-8.svg"/><Relationship Id="rId9" Type="http://schemas.openxmlformats.org/officeDocument/2006/relationships/image" Target="../media/image-23-9.png"/><Relationship Id="rId10" Type="http://schemas.openxmlformats.org/officeDocument/2006/relationships/image" Target="../media/image-23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26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image" Target="../media/image-27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image" Target="../media/image-29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image" Target="../media/image-30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image" Target="../media/image-31-2.svg"/><Relationship Id="rId3" Type="http://schemas.openxmlformats.org/officeDocument/2006/relationships/image" Target="../media/image-31-3.png"/><Relationship Id="rId4" Type="http://schemas.openxmlformats.org/officeDocument/2006/relationships/image" Target="../media/image-31-4.svg"/><Relationship Id="rId5" Type="http://schemas.openxmlformats.org/officeDocument/2006/relationships/image" Target="../media/image-31-5.png"/><Relationship Id="rId6" Type="http://schemas.openxmlformats.org/officeDocument/2006/relationships/image" Target="../media/image-31-6.svg"/><Relationship Id="rId7" Type="http://schemas.openxmlformats.org/officeDocument/2006/relationships/image" Target="../media/image-31-7.png"/><Relationship Id="rId8" Type="http://schemas.openxmlformats.org/officeDocument/2006/relationships/image" Target="../media/image-31-8.svg"/><Relationship Id="rId9" Type="http://schemas.openxmlformats.org/officeDocument/2006/relationships/image" Target="../media/image-31-9.png"/><Relationship Id="rId10" Type="http://schemas.openxmlformats.org/officeDocument/2006/relationships/image" Target="../media/image-31-10.sv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image" Target="../media/image-32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hyperlink" Target="https://developer.chrome.com/docs/ai/built-in" TargetMode="External"/><Relationship Id="rId2" Type="http://schemas.openxmlformats.org/officeDocument/2006/relationships/hyperlink" Target="https://developer.chrome.com/blog/ai-guessing-game?hl=en" TargetMode="External"/><Relationship Id="rId3" Type="http://schemas.openxmlformats.org/officeDocument/2006/relationships/hyperlink" Target="https://www.youtube.com/watch?v=CjpZCWYrSxM" TargetMode="External"/><Relationship Id="rId4" Type="http://schemas.openxmlformats.org/officeDocument/2006/relationships/hyperlink" Target="https://www.youtube.com/watch?v=surh_D8CU9A" TargetMode="External"/><Relationship Id="rId5" Type="http://schemas.openxmlformats.org/officeDocument/2006/relationships/image" Target="../media/image-34-1.png"/><Relationship Id="rId6" Type="http://schemas.openxmlformats.org/officeDocument/2006/relationships/image" Target="../media/image-34-2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5-1.png"/><Relationship Id="rId2" Type="http://schemas.openxmlformats.org/officeDocument/2006/relationships/image" Target="../media/image-3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6-1.png"/><Relationship Id="rId2" Type="http://schemas.openxmlformats.org/officeDocument/2006/relationships/image" Target="../media/image-36-2.svg"/><Relationship Id="rId3" Type="http://schemas.openxmlformats.org/officeDocument/2006/relationships/image" Target="../media/image-36-3.png"/><Relationship Id="rId4" Type="http://schemas.openxmlformats.org/officeDocument/2006/relationships/image" Target="../media/image-36-4.sv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7-1.png"/><Relationship Id="rId2" Type="http://schemas.openxmlformats.org/officeDocument/2006/relationships/image" Target="../media/image-37-2.svg"/><Relationship Id="rId3" Type="http://schemas.openxmlformats.org/officeDocument/2006/relationships/image" Target="../media/image-3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twitter.com/puppo92" TargetMode="External"/><Relationship Id="rId3" Type="http://schemas.openxmlformats.org/officeDocument/2006/relationships/hyperlink" Target="mailto:luca@delpuppo.net" TargetMode="External"/><Relationship Id="rId1" Type="http://schemas.openxmlformats.org/officeDocument/2006/relationships/image" Target="../media/image-38-1.png"/><Relationship Id="rId4" Type="http://schemas.openxmlformats.org/officeDocument/2006/relationships/image" Target="../media/image-38-2.png"/><Relationship Id="rId5" Type="http://schemas.openxmlformats.org/officeDocument/2006/relationships/image" Target="../media/image-38-3.sv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9-1.png"/><Relationship Id="rId2" Type="http://schemas.openxmlformats.org/officeDocument/2006/relationships/image" Target="../media/image-39-2.svg"/><Relationship Id="rId3" Type="http://schemas.openxmlformats.org/officeDocument/2006/relationships/image" Target="../media/image-39-3.png"/><Relationship Id="rId4" Type="http://schemas.openxmlformats.org/officeDocument/2006/relationships/image" Target="../media/image-39-4.svg"/><Relationship Id="rId5" Type="http://schemas.openxmlformats.org/officeDocument/2006/relationships/image" Target="../media/image-39-5.png"/><Relationship Id="rId6" Type="http://schemas.openxmlformats.org/officeDocument/2006/relationships/image" Target="../media/image-3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hyperlink" Target="https://nearform.com/" TargetMode="External"/><Relationship Id="rId4" Type="http://schemas.openxmlformats.org/officeDocument/2006/relationships/hyperlink" Target="https://developers.google.com/profile/u/108827659498805956148" TargetMode="External"/><Relationship Id="rId7" Type="http://schemas.openxmlformats.org/officeDocument/2006/relationships/hyperlink" Target="https://delpuppo.net/" TargetMode="External"/><Relationship Id="rId10" Type="http://schemas.openxmlformats.org/officeDocument/2006/relationships/hyperlink" Target="https://github.com/puppo" TargetMode="External"/><Relationship Id="rId13" Type="http://schemas.openxmlformats.org/officeDocument/2006/relationships/hyperlink" Target="https://twitter.com/puppo92" TargetMode="External"/><Relationship Id="rId16" Type="http://schemas.openxmlformats.org/officeDocument/2006/relationships/hyperlink" Target="https://linkedin.com/in/lucadelpuppo" TargetMode="External"/><Relationship Id="rId1" Type="http://schemas.openxmlformats.org/officeDocument/2006/relationships/image" Target="../media/image-40-1.png"/><Relationship Id="rId2" Type="http://schemas.openxmlformats.org/officeDocument/2006/relationships/image" Target="../media/image-40-2.png"/><Relationship Id="rId5" Type="http://schemas.openxmlformats.org/officeDocument/2006/relationships/image" Target="../media/image-40-3.png"/><Relationship Id="rId6" Type="http://schemas.openxmlformats.org/officeDocument/2006/relationships/image" Target="../media/image-40-4.svg"/><Relationship Id="rId8" Type="http://schemas.openxmlformats.org/officeDocument/2006/relationships/image" Target="../media/image-40-5.png"/><Relationship Id="rId9" Type="http://schemas.openxmlformats.org/officeDocument/2006/relationships/image" Target="../media/image-40-6.svg"/><Relationship Id="rId11" Type="http://schemas.openxmlformats.org/officeDocument/2006/relationships/image" Target="../media/image-40-7.png"/><Relationship Id="rId12" Type="http://schemas.openxmlformats.org/officeDocument/2006/relationships/image" Target="../media/image-40-8.svg"/><Relationship Id="rId14" Type="http://schemas.openxmlformats.org/officeDocument/2006/relationships/image" Target="../media/image-40-9.png"/><Relationship Id="rId15" Type="http://schemas.openxmlformats.org/officeDocument/2006/relationships/image" Target="../media/image-40-10.svg"/><Relationship Id="rId17" Type="http://schemas.openxmlformats.org/officeDocument/2006/relationships/image" Target="../media/image-40-11.png"/><Relationship Id="rId18" Type="http://schemas.openxmlformats.org/officeDocument/2006/relationships/image" Target="../media/image-40-12.svg"/><Relationship Id="rId19" Type="http://schemas.openxmlformats.org/officeDocument/2006/relationships/slideLayout" Target="../slideLayouts/slideLayout1.xml"/><Relationship Id="rId20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hyperlink" Target="https://talks.delpuppo.net/ai-in-the-browser-am-i-still-waiting-for-it" TargetMode="External"/><Relationship Id="rId13" Type="http://schemas.openxmlformats.org/officeDocument/2006/relationships/hyperlink" Target="https://talks.delpuppo.net/pdfs/ai-in-the-browser-am-i-still-waiting-for-it.pdf" TargetMode="External"/><Relationship Id="rId18" Type="http://schemas.openxmlformats.org/officeDocument/2006/relationships/hyperlink" Target="https://talks.delpuppo.net/pptx/ai-in-the-browser-am-i-still-waiting-for-it.pptx" TargetMode="External"/><Relationship Id="rId1" Type="http://schemas.openxmlformats.org/officeDocument/2006/relationships/image" Target="../media/image-41-1.png"/><Relationship Id="rId2" Type="http://schemas.openxmlformats.org/officeDocument/2006/relationships/image" Target="../media/image-41-2.png"/><Relationship Id="rId3" Type="http://schemas.openxmlformats.org/officeDocument/2006/relationships/image" Target="../media/image-41-3.svg"/><Relationship Id="rId4" Type="http://schemas.openxmlformats.org/officeDocument/2006/relationships/image" Target="../media/image-41-4.png"/><Relationship Id="rId5" Type="http://schemas.openxmlformats.org/officeDocument/2006/relationships/image" Target="../media/image-41-5.svg"/><Relationship Id="rId6" Type="http://schemas.openxmlformats.org/officeDocument/2006/relationships/image" Target="../media/image-41-6.png"/><Relationship Id="rId7" Type="http://schemas.openxmlformats.org/officeDocument/2006/relationships/image" Target="../media/image-41-7.svg"/><Relationship Id="rId9" Type="http://schemas.openxmlformats.org/officeDocument/2006/relationships/image" Target="../media/image-41-8.png"/><Relationship Id="rId10" Type="http://schemas.openxmlformats.org/officeDocument/2006/relationships/image" Target="../media/image-41-9.svg"/><Relationship Id="rId11" Type="http://schemas.openxmlformats.org/officeDocument/2006/relationships/image" Target="../media/image-41-10.png"/><Relationship Id="rId12" Type="http://schemas.openxmlformats.org/officeDocument/2006/relationships/image" Target="../media/image-41-11.svg"/><Relationship Id="rId14" Type="http://schemas.openxmlformats.org/officeDocument/2006/relationships/image" Target="../media/image-41-12.png"/><Relationship Id="rId15" Type="http://schemas.openxmlformats.org/officeDocument/2006/relationships/image" Target="../media/image-41-13.svg"/><Relationship Id="rId16" Type="http://schemas.openxmlformats.org/officeDocument/2006/relationships/image" Target="../media/image-41-14.png"/><Relationship Id="rId17" Type="http://schemas.openxmlformats.org/officeDocument/2006/relationships/image" Target="../media/image-41-15.svg"/><Relationship Id="rId19" Type="http://schemas.openxmlformats.org/officeDocument/2006/relationships/image" Target="../media/image-41-16.png"/><Relationship Id="rId20" Type="http://schemas.openxmlformats.org/officeDocument/2006/relationships/image" Target="../media/image-41-17.svg"/><Relationship Id="rId21" Type="http://schemas.openxmlformats.org/officeDocument/2006/relationships/slideLayout" Target="../slideLayouts/slideLayout1.xml"/><Relationship Id="rId22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4565904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 in the Browser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6132576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Am I Still Waiting for It?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17251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3200400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2212848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22787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31990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31990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087463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087463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87552" y="5321808"/>
            <a:ext cx="609600" cy="609600"/>
          </a:xfrm>
          <a:prstGeom prst="rect">
            <a:avLst/>
          </a:prstGeom>
        </p:spPr>
      </p:pic>
      <p:sp>
        <p:nvSpPr>
          <p:cNvPr id="14" name="a">
            <a:hlinkClick r:id="rId7" tooltip=""/>
          </p:cNvPr>
          <p:cNvSpPr/>
          <p:nvPr/>
        </p:nvSpPr>
        <p:spPr>
          <a:xfrm>
            <a:off x="707136" y="6144768"/>
            <a:ext cx="1170432" cy="21945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b="1" u="none" dirty="0">
                <a:solidFill>
                  <a:srgbClr val="166BF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296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157984" y="5321808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264664" y="6150864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328416" y="5321808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355848" y="6150864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498848" y="5321808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4328160" y="6150864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nearform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4" name="h4.theme@nearform__description"/>
          <p:cNvSpPr/>
          <p:nvPr/>
        </p:nvSpPr>
        <p:spPr>
          <a:xfrm>
            <a:off x="853440" y="749808"/>
            <a:ext cx="6065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an independent team of engineers, designers and</a:t>
            </a:r>
            <a:endParaRPr lang="en-US" sz="1814" dirty="0"/>
          </a:p>
        </p:txBody>
      </p:sp>
      <p:sp>
        <p:nvSpPr>
          <p:cNvPr id="5" name="h4.theme@nearform__description"/>
          <p:cNvSpPr/>
          <p:nvPr/>
        </p:nvSpPr>
        <p:spPr>
          <a:xfrm>
            <a:off x="853440" y="1072420"/>
            <a:ext cx="56144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strategists who build digital solutions and enhanced</a:t>
            </a:r>
            <a:endParaRPr lang="en-US" sz="1814" dirty="0"/>
          </a:p>
        </p:txBody>
      </p:sp>
      <p:sp>
        <p:nvSpPr>
          <p:cNvPr id="6" name="h4.theme@nearform__description"/>
          <p:cNvSpPr/>
          <p:nvPr/>
        </p:nvSpPr>
        <p:spPr>
          <a:xfrm>
            <a:off x="853440" y="1395032"/>
            <a:ext cx="5608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capability at pace for ambitious enterprises seeking</a:t>
            </a:r>
            <a:endParaRPr lang="en-US" sz="1814" dirty="0"/>
          </a:p>
        </p:txBody>
      </p:sp>
      <p:sp>
        <p:nvSpPr>
          <p:cNvPr id="7" name="h4.theme@nearform__description"/>
          <p:cNvSpPr/>
          <p:nvPr/>
        </p:nvSpPr>
        <p:spPr>
          <a:xfrm>
            <a:off x="853440" y="1717643"/>
            <a:ext cx="2852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enduring business impact.</a:t>
            </a:r>
            <a:endParaRPr lang="en-US" sz="1814" dirty="0"/>
          </a:p>
        </p:txBody>
      </p:sp>
      <p:sp>
        <p:nvSpPr>
          <p:cNvPr id="8" name="dt.theme@nearform__stats__number"/>
          <p:cNvSpPr/>
          <p:nvPr/>
        </p:nvSpPr>
        <p:spPr>
          <a:xfrm>
            <a:off x="853440" y="2345055"/>
            <a:ext cx="35966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10+</a:t>
            </a:r>
            <a:endParaRPr lang="en-US" sz="1685" dirty="0"/>
          </a:p>
        </p:txBody>
      </p:sp>
      <p:sp>
        <p:nvSpPr>
          <p:cNvPr id="9" name="dd.theme@nearform__stats__name"/>
          <p:cNvSpPr/>
          <p:nvPr/>
        </p:nvSpPr>
        <p:spPr>
          <a:xfrm>
            <a:off x="1463040" y="2345055"/>
            <a:ext cx="171297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Years experience</a:t>
            </a:r>
            <a:endParaRPr lang="en-US" sz="1685" dirty="0"/>
          </a:p>
        </p:txBody>
      </p:sp>
      <p:sp>
        <p:nvSpPr>
          <p:cNvPr id="10" name="dt.theme@nearform__stats__number"/>
          <p:cNvSpPr/>
          <p:nvPr/>
        </p:nvSpPr>
        <p:spPr>
          <a:xfrm>
            <a:off x="853440" y="2778728"/>
            <a:ext cx="5486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400+</a:t>
            </a:r>
            <a:endParaRPr lang="en-US" sz="1685" dirty="0"/>
          </a:p>
        </p:txBody>
      </p:sp>
      <p:sp>
        <p:nvSpPr>
          <p:cNvPr id="11" name="dd.theme@nearform__stats__name"/>
          <p:cNvSpPr/>
          <p:nvPr/>
        </p:nvSpPr>
        <p:spPr>
          <a:xfrm>
            <a:off x="1463040" y="2778728"/>
            <a:ext cx="126187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Nearformers</a:t>
            </a:r>
            <a:endParaRPr lang="en-US" sz="1685" dirty="0"/>
          </a:p>
        </p:txBody>
      </p:sp>
      <p:sp>
        <p:nvSpPr>
          <p:cNvPr id="12" name="dt.theme@nearform__stats__number"/>
          <p:cNvSpPr/>
          <p:nvPr/>
        </p:nvSpPr>
        <p:spPr>
          <a:xfrm>
            <a:off x="853440" y="3212402"/>
            <a:ext cx="26212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28</a:t>
            </a:r>
            <a:endParaRPr lang="en-US" sz="1685" dirty="0"/>
          </a:p>
        </p:txBody>
      </p:sp>
      <p:sp>
        <p:nvSpPr>
          <p:cNvPr id="13" name="dd.theme@nearform__stats__name"/>
          <p:cNvSpPr/>
          <p:nvPr/>
        </p:nvSpPr>
        <p:spPr>
          <a:xfrm>
            <a:off x="1463040" y="3212402"/>
            <a:ext cx="96316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Countries</a:t>
            </a:r>
            <a:endParaRPr lang="en-US" sz="1685" dirty="0"/>
          </a:p>
        </p:txBody>
      </p:sp>
      <p:sp>
        <p:nvSpPr>
          <p:cNvPr id="14" name="dt.theme@nearform__stats__number"/>
          <p:cNvSpPr/>
          <p:nvPr/>
        </p:nvSpPr>
        <p:spPr>
          <a:xfrm>
            <a:off x="3663696" y="2345055"/>
            <a:ext cx="524256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700+</a:t>
            </a:r>
            <a:endParaRPr lang="en-US" sz="1685" dirty="0"/>
          </a:p>
        </p:txBody>
      </p:sp>
      <p:sp>
        <p:nvSpPr>
          <p:cNvPr id="15" name="dd.theme@nearform__stats__name"/>
          <p:cNvSpPr/>
          <p:nvPr/>
        </p:nvSpPr>
        <p:spPr>
          <a:xfrm>
            <a:off x="4273296" y="2345055"/>
            <a:ext cx="135940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Engagements</a:t>
            </a:r>
            <a:endParaRPr lang="en-US" sz="1685" dirty="0"/>
          </a:p>
        </p:txBody>
      </p:sp>
      <p:sp>
        <p:nvSpPr>
          <p:cNvPr id="16" name="dt.theme@nearform__stats__number"/>
          <p:cNvSpPr/>
          <p:nvPr/>
        </p:nvSpPr>
        <p:spPr>
          <a:xfrm>
            <a:off x="3663696" y="2778728"/>
            <a:ext cx="542544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380+</a:t>
            </a:r>
            <a:endParaRPr lang="en-US" sz="1685" dirty="0"/>
          </a:p>
        </p:txBody>
      </p:sp>
      <p:sp>
        <p:nvSpPr>
          <p:cNvPr id="17" name="dd.theme@nearform__stats__name"/>
          <p:cNvSpPr/>
          <p:nvPr/>
        </p:nvSpPr>
        <p:spPr>
          <a:xfrm>
            <a:off x="4273296" y="2778728"/>
            <a:ext cx="1085088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Customers</a:t>
            </a:r>
            <a:endParaRPr lang="en-US" sz="1685" dirty="0"/>
          </a:p>
        </p:txBody>
      </p:sp>
      <p:pic>
        <p:nvPicPr>
          <p:cNvPr id="18" name="svg.freya@svg.theme@nearform__globe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2917222"/>
            <a:ext cx="6461760" cy="3877247"/>
          </a:xfrm>
          <a:prstGeom prst="rect">
            <a:avLst/>
          </a:prstGeom>
        </p:spPr>
      </p:pic>
      <p:sp>
        <p:nvSpPr>
          <p:cNvPr id="19" name="h4.theme@nearform__open-source__title"/>
          <p:cNvSpPr/>
          <p:nvPr/>
        </p:nvSpPr>
        <p:spPr>
          <a:xfrm>
            <a:off x="7802880" y="755904"/>
            <a:ext cx="37429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Nearform’s commitment to Open Source</a:t>
            </a:r>
            <a:endParaRPr lang="en-US" sz="1555" dirty="0"/>
          </a:p>
        </p:txBody>
      </p:sp>
      <p:sp>
        <p:nvSpPr>
          <p:cNvPr id="20" name="div.theme@nearform__open-source__card"/>
          <p:cNvSpPr/>
          <p:nvPr/>
        </p:nvSpPr>
        <p:spPr>
          <a:xfrm>
            <a:off x="7802880" y="1125284"/>
            <a:ext cx="109728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1" name="strong.theme@nearform__open-source__number"/>
          <p:cNvSpPr/>
          <p:nvPr/>
        </p:nvSpPr>
        <p:spPr>
          <a:xfrm>
            <a:off x="7924800" y="1289876"/>
            <a:ext cx="621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15m+</a:t>
            </a:r>
            <a:endParaRPr lang="en-US" sz="1814" dirty="0"/>
          </a:p>
        </p:txBody>
      </p:sp>
      <p:sp>
        <p:nvSpPr>
          <p:cNvPr id="22" name="span.theme@nearform__open-source__name"/>
          <p:cNvSpPr/>
          <p:nvPr/>
        </p:nvSpPr>
        <p:spPr>
          <a:xfrm>
            <a:off x="7924800" y="1703927"/>
            <a:ext cx="60960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</a:t>
            </a:r>
            <a:endParaRPr lang="en-US" sz="907" dirty="0"/>
          </a:p>
        </p:txBody>
      </p:sp>
      <p:sp>
        <p:nvSpPr>
          <p:cNvPr id="23" name="p.theme@nearform__open-source__card.theme@nearform__open-source__description"/>
          <p:cNvSpPr/>
          <p:nvPr/>
        </p:nvSpPr>
        <p:spPr>
          <a:xfrm>
            <a:off x="8961120" y="1125284"/>
            <a:ext cx="2743200" cy="1314926"/>
          </a:xfrm>
          <a:prstGeom prst="rect">
            <a:avLst/>
          </a:prstGeom>
          <a:solidFill>
            <a:srgbClr val="8950FF"/>
          </a:solidFill>
          <a:ln w="12700">
            <a:solidFill>
              <a:srgbClr val="8950FF">
                <a:alpha val="0"/>
              </a:srgbClr>
            </a:solidFill>
            <a:prstDash val="solid"/>
          </a:ln>
        </p:spPr>
      </p:sp>
      <p:sp>
        <p:nvSpPr>
          <p:cNvPr id="24" name="p.theme@nearform__open-source__card.theme@nearform__open-source__description"/>
          <p:cNvSpPr/>
          <p:nvPr/>
        </p:nvSpPr>
        <p:spPr>
          <a:xfrm>
            <a:off x="9204960" y="1277684"/>
            <a:ext cx="15727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Over 15 million</a:t>
            </a:r>
            <a:endParaRPr lang="en-US" sz="1814" dirty="0"/>
          </a:p>
        </p:txBody>
      </p:sp>
      <p:sp>
        <p:nvSpPr>
          <p:cNvPr id="25" name="p.theme@nearform__open-source__card.theme@nearform__open-source__description"/>
          <p:cNvSpPr/>
          <p:nvPr/>
        </p:nvSpPr>
        <p:spPr>
          <a:xfrm>
            <a:off x="9204960" y="1577245"/>
            <a:ext cx="18531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downloads every</a:t>
            </a:r>
            <a:endParaRPr lang="en-US" sz="1814" dirty="0"/>
          </a:p>
        </p:txBody>
      </p:sp>
      <p:sp>
        <p:nvSpPr>
          <p:cNvPr id="26" name="p.theme@nearform__open-source__card.theme@nearform__open-source__description"/>
          <p:cNvSpPr/>
          <p:nvPr/>
        </p:nvSpPr>
        <p:spPr>
          <a:xfrm>
            <a:off x="9204960" y="1876806"/>
            <a:ext cx="5791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week</a:t>
            </a:r>
            <a:endParaRPr lang="en-US" sz="1814" dirty="0"/>
          </a:p>
        </p:txBody>
      </p:sp>
      <p:sp>
        <p:nvSpPr>
          <p:cNvPr id="27" name="div.theme@nearform__open-source__card"/>
          <p:cNvSpPr/>
          <p:nvPr/>
        </p:nvSpPr>
        <p:spPr>
          <a:xfrm>
            <a:off x="7802880" y="2501170"/>
            <a:ext cx="109728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28" name="strong.theme@nearform__open-source__number"/>
          <p:cNvSpPr/>
          <p:nvPr/>
        </p:nvSpPr>
        <p:spPr>
          <a:xfrm>
            <a:off x="7924800" y="2665762"/>
            <a:ext cx="7863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1192k+</a:t>
            </a:r>
            <a:endParaRPr lang="en-US" sz="1814" dirty="0"/>
          </a:p>
        </p:txBody>
      </p:sp>
      <p:sp>
        <p:nvSpPr>
          <p:cNvPr id="29" name="span.theme@nearform__open-source__name"/>
          <p:cNvSpPr/>
          <p:nvPr/>
        </p:nvSpPr>
        <p:spPr>
          <a:xfrm>
            <a:off x="7924800" y="3079814"/>
            <a:ext cx="731520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</a:t>
            </a:r>
            <a:endParaRPr lang="en-US" sz="907" dirty="0"/>
          </a:p>
        </p:txBody>
      </p:sp>
      <p:sp>
        <p:nvSpPr>
          <p:cNvPr id="30" name="p.theme@nearform__open-source__card.theme@nearform__open-source__description"/>
          <p:cNvSpPr/>
          <p:nvPr/>
        </p:nvSpPr>
        <p:spPr>
          <a:xfrm>
            <a:off x="8961120" y="2501170"/>
            <a:ext cx="2743200" cy="1314926"/>
          </a:xfrm>
          <a:prstGeom prst="rect">
            <a:avLst/>
          </a:prstGeom>
          <a:solidFill>
            <a:srgbClr val="A173FF"/>
          </a:solidFill>
          <a:ln w="12700">
            <a:solidFill>
              <a:srgbClr val="A173FF">
                <a:alpha val="0"/>
              </a:srgbClr>
            </a:solidFill>
            <a:prstDash val="solid"/>
          </a:ln>
        </p:spPr>
      </p:sp>
      <p:sp>
        <p:nvSpPr>
          <p:cNvPr id="31" name="p.theme@nearform__open-source__card.theme@nearform__open-source__description"/>
          <p:cNvSpPr/>
          <p:nvPr/>
        </p:nvSpPr>
        <p:spPr>
          <a:xfrm>
            <a:off x="9204960" y="2653570"/>
            <a:ext cx="14935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Thousands of</a:t>
            </a:r>
            <a:endParaRPr lang="en-US" sz="1814" dirty="0"/>
          </a:p>
        </p:txBody>
      </p:sp>
      <p:sp>
        <p:nvSpPr>
          <p:cNvPr id="32" name="p.theme@nearform__open-source__card.theme@nearform__open-source__description"/>
          <p:cNvSpPr/>
          <p:nvPr/>
        </p:nvSpPr>
        <p:spPr>
          <a:xfrm>
            <a:off x="9204960" y="2953131"/>
            <a:ext cx="2090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contributions every</a:t>
            </a:r>
            <a:endParaRPr lang="en-US" sz="1814" dirty="0"/>
          </a:p>
        </p:txBody>
      </p:sp>
      <p:sp>
        <p:nvSpPr>
          <p:cNvPr id="33" name="p.theme@nearform__open-source__card.theme@nearform__open-source__description"/>
          <p:cNvSpPr/>
          <p:nvPr/>
        </p:nvSpPr>
        <p:spPr>
          <a:xfrm>
            <a:off x="9204960" y="3252692"/>
            <a:ext cx="4693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year</a:t>
            </a:r>
            <a:endParaRPr lang="en-US" sz="1814" dirty="0"/>
          </a:p>
        </p:txBody>
      </p:sp>
      <p:sp>
        <p:nvSpPr>
          <p:cNvPr id="34" name="div.theme@nearform__open-source__card"/>
          <p:cNvSpPr/>
          <p:nvPr/>
        </p:nvSpPr>
        <p:spPr>
          <a:xfrm>
            <a:off x="7802880" y="3877056"/>
            <a:ext cx="109728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5" name="strong.theme@nearform__open-source__number"/>
          <p:cNvSpPr/>
          <p:nvPr/>
        </p:nvSpPr>
        <p:spPr>
          <a:xfrm>
            <a:off x="7924800" y="4041648"/>
            <a:ext cx="5669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166+</a:t>
            </a:r>
            <a:endParaRPr lang="en-US" sz="1814" dirty="0"/>
          </a:p>
        </p:txBody>
      </p:sp>
      <p:sp>
        <p:nvSpPr>
          <p:cNvPr id="36" name="span.theme@nearform__open-source__name"/>
          <p:cNvSpPr/>
          <p:nvPr/>
        </p:nvSpPr>
        <p:spPr>
          <a:xfrm>
            <a:off x="7924800" y="4455700"/>
            <a:ext cx="536448" cy="14020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907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Packages</a:t>
            </a:r>
            <a:endParaRPr lang="en-US" sz="907" dirty="0"/>
          </a:p>
        </p:txBody>
      </p:sp>
      <p:sp>
        <p:nvSpPr>
          <p:cNvPr id="37" name="p.theme@nearform__open-source__card.theme@nearform__open-source__description"/>
          <p:cNvSpPr/>
          <p:nvPr/>
        </p:nvSpPr>
        <p:spPr>
          <a:xfrm>
            <a:off x="8961120" y="3877056"/>
            <a:ext cx="2743200" cy="1314926"/>
          </a:xfrm>
          <a:prstGeom prst="rect">
            <a:avLst/>
          </a:prstGeom>
          <a:solidFill>
            <a:srgbClr val="DDCAFF"/>
          </a:solidFill>
          <a:ln w="12700">
            <a:solidFill>
              <a:srgbClr val="DDCAFF">
                <a:alpha val="0"/>
              </a:srgbClr>
            </a:solidFill>
            <a:prstDash val="solid"/>
          </a:ln>
        </p:spPr>
      </p:sp>
      <p:sp>
        <p:nvSpPr>
          <p:cNvPr id="38" name="p.theme@nearform__open-source__card.theme@nearform__open-source__description"/>
          <p:cNvSpPr/>
          <p:nvPr/>
        </p:nvSpPr>
        <p:spPr>
          <a:xfrm>
            <a:off x="9204960" y="4029456"/>
            <a:ext cx="197510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 maintain many</a:t>
            </a:r>
            <a:endParaRPr lang="en-US" sz="1814" dirty="0"/>
          </a:p>
        </p:txBody>
      </p:sp>
      <p:sp>
        <p:nvSpPr>
          <p:cNvPr id="39" name="p.theme@nearform__open-source__card.theme@nearform__open-source__description"/>
          <p:cNvSpPr/>
          <p:nvPr/>
        </p:nvSpPr>
        <p:spPr>
          <a:xfrm>
            <a:off x="9204960" y="4329017"/>
            <a:ext cx="194462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popular packages</a:t>
            </a:r>
            <a:endParaRPr lang="en-US" sz="1814" dirty="0"/>
          </a:p>
        </p:txBody>
      </p:sp>
      <p:sp>
        <p:nvSpPr>
          <p:cNvPr id="40" name="p.theme@nearform__open-source__card.theme@nearform__open-source__description"/>
          <p:cNvSpPr/>
          <p:nvPr/>
        </p:nvSpPr>
        <p:spPr>
          <a:xfrm>
            <a:off x="9204960" y="4628579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u="none" dirty="0">
                <a:solidFill>
                  <a:srgbClr val="000E38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for the community</a:t>
            </a:r>
            <a:endParaRPr lang="en-US" sz="1814" dirty="0"/>
          </a:p>
        </p:txBody>
      </p:sp>
      <p:sp>
        <p:nvSpPr>
          <p:cNvPr id="41" name="p.theme@nearform__hiring"/>
          <p:cNvSpPr/>
          <p:nvPr/>
        </p:nvSpPr>
        <p:spPr>
          <a:xfrm>
            <a:off x="7802880" y="5332286"/>
            <a:ext cx="1322832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We’re hiring! </a:t>
            </a:r>
            <a:endParaRPr lang="en-US" sz="1685" dirty="0"/>
          </a:p>
        </p:txBody>
      </p:sp>
      <p:sp>
        <p:nvSpPr>
          <p:cNvPr id="42" name="a">
            <a:hlinkClick r:id="rId3" tooltip=""/>
          </p:cNvPr>
          <p:cNvSpPr/>
          <p:nvPr/>
        </p:nvSpPr>
        <p:spPr>
          <a:xfrm>
            <a:off x="9125712" y="5332286"/>
            <a:ext cx="2377440" cy="2560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685" b="1" u="sng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nearform.com/careers</a:t>
            </a:r>
            <a:endParaRPr lang="en-US" sz="1685" dirty="0"/>
          </a:p>
        </p:txBody>
      </p:sp>
      <p:pic>
        <p:nvPicPr>
          <p:cNvPr id="43" name="svg.freya@svg.theme@nearform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8473440" y="5754434"/>
            <a:ext cx="2316480" cy="463487"/>
          </a:xfrm>
          <a:prstGeom prst="rect">
            <a:avLst/>
          </a:prstGeom>
        </p:spPr>
      </p:pic>
      <p:pic>
        <p:nvPicPr>
          <p:cNvPr id="44" name="svg.freya@svg.theme@logo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1621536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601065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How the world looks like today</a:t>
            </a:r>
            <a:endParaRPr lang="en-US" sz="3240" dirty="0"/>
          </a:p>
        </p:txBody>
      </p:sp>
      <p:pic>
        <p:nvPicPr>
          <p:cNvPr id="6" name="img.freya@image.theme@default__image.theme@default__image--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55720" y="2416493"/>
            <a:ext cx="4480560" cy="3048000"/>
          </a:xfrm>
          <a:prstGeom prst="rect">
            <a:avLst/>
          </a:prstGeom>
        </p:spPr>
      </p:pic>
      <p:sp>
        <p:nvSpPr>
          <p:cNvPr id="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523744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2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881481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How we are changing development products</a:t>
            </a:r>
            <a:endParaRPr lang="en-US" sz="3240" dirty="0"/>
          </a:p>
        </p:txBody>
      </p:sp>
      <p:pic>
        <p:nvPicPr>
          <p:cNvPr id="6" name="img.freya@image.theme@default__image.theme@default__image--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94615" y="1806893"/>
            <a:ext cx="5402771" cy="4267105"/>
          </a:xfrm>
          <a:prstGeom prst="rect">
            <a:avLst/>
          </a:prstGeom>
        </p:spPr>
      </p:pic>
      <p:sp>
        <p:nvSpPr>
          <p:cNvPr id="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1219200" y="3133344"/>
            <a:ext cx="2493264" cy="498043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0" u="none" dirty="0">
                <a:solidFill>
                  <a:srgbClr val="E8F0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3</a:t>
            </a:r>
            <a:endParaRPr lang="en-US" sz="32400" dirty="0"/>
          </a:p>
        </p:txBody>
      </p:sp>
      <p:sp>
        <p:nvSpPr>
          <p:cNvPr id="5" name="span"/>
          <p:cNvSpPr/>
          <p:nvPr/>
        </p:nvSpPr>
        <p:spPr>
          <a:xfrm>
            <a:off x="487680" y="518160"/>
            <a:ext cx="5949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What are the news every day?</a:t>
            </a:r>
            <a:endParaRPr lang="en-US" sz="3240" dirty="0"/>
          </a:p>
        </p:txBody>
      </p:sp>
      <p:pic>
        <p:nvPicPr>
          <p:cNvPr id="6" name="img.freya@image.theme@default__image.theme@default__image--no-content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45280" y="1989773"/>
            <a:ext cx="3901440" cy="3901440"/>
          </a:xfrm>
          <a:prstGeom prst="rect">
            <a:avLst/>
          </a:prstGeom>
        </p:spPr>
      </p:pic>
      <p:sp>
        <p:nvSpPr>
          <p:cNvPr id="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01065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Status Quo: Cloud-First AI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46695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Most familiar LLMs run on remote servers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25968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GPT-4, large Gemini models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54010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approach grants access to massive models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2004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Hundreds of billions of parameters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4998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6509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Instant scalability, access to the latest, most powerful models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652272" y="5491353"/>
            <a:ext cx="44500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5184" dirty="0"/>
          </a:p>
        </p:txBody>
      </p:sp>
      <p:sp>
        <p:nvSpPr>
          <p:cNvPr id="15" name="span"/>
          <p:cNvSpPr/>
          <p:nvPr/>
        </p:nvSpPr>
        <p:spPr>
          <a:xfrm>
            <a:off x="1341120" y="5594985"/>
            <a:ext cx="11643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Catch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5922359"/>
            <a:ext cx="68031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 often overlook the hidden costs and dependencies of this architecture</a:t>
            </a:r>
            <a:endParaRPr lang="en-US" sz="1555" dirty="0"/>
          </a:p>
        </p:txBody>
      </p:sp>
      <p:pic>
        <p:nvPicPr>
          <p:cNvPr id="17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74217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Cost &amp; Latency Bottleneck 1/2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1033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High Cost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35478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Operating on a "pay-per-token" model</a:t>
            </a:r>
            <a:endParaRPr lang="en-US" sz="1555" dirty="0"/>
          </a:p>
        </p:txBody>
      </p:sp>
      <p:pic>
        <p:nvPicPr>
          <p:cNvPr id="8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22067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 usage is cheap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77175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But high volume/long-term use can be 2x to 3x more expensive than running locally</a:t>
            </a:r>
            <a:endParaRPr lang="en-US" sz="1555" dirty="0"/>
          </a:p>
        </p:txBody>
      </p:sp>
      <p:pic>
        <p:nvPicPr>
          <p:cNvPr id="11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26944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Costs are unpredictable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24993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Scale rapidly with adoption</a:t>
            </a:r>
            <a:endParaRPr lang="en-US" sz="1555" dirty="0"/>
          </a:p>
        </p:txBody>
      </p:sp>
      <p:pic>
        <p:nvPicPr>
          <p:cNvPr id="14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82752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Cost &amp; Latency Bottleneck 2/2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19263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Network Latency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43647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Inference requests must travel over the internet</a:t>
            </a:r>
            <a:endParaRPr lang="en-US" sz="1555" dirty="0"/>
          </a:p>
        </p:txBody>
      </p:sp>
      <p:pic>
        <p:nvPicPr>
          <p:cNvPr id="8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45232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Introduces unavoidable delays (latency)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9745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that make true real-time interaction difficult</a:t>
            </a:r>
            <a:endParaRPr lang="en-US" sz="1555" dirty="0"/>
          </a:p>
        </p:txBody>
      </p:sp>
      <p:pic>
        <p:nvPicPr>
          <p:cNvPr id="11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31455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Stable internet connectivity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27432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Required for every interaction</a:t>
            </a:r>
            <a:endParaRPr lang="en-US" sz="1555" dirty="0"/>
          </a:p>
        </p:txBody>
      </p:sp>
      <p:pic>
        <p:nvPicPr>
          <p:cNvPr id="14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59070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Privacy and Control Concerns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29626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Data is Leaving the Device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80589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Privacy Risk: Sending sensitive user data to a third-party server (API provider) is a non-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1341120" y="2170557"/>
            <a:ext cx="46634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starter for many compliance-sensitive applications</a:t>
            </a:r>
            <a:endParaRPr lang="en-US" sz="1555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16946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Loss of Control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39624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Limited visibility into the model's execution</a:t>
            </a:r>
            <a:endParaRPr lang="en-US" sz="1555" dirty="0"/>
          </a:p>
        </p:txBody>
      </p:sp>
      <p:pic>
        <p:nvPicPr>
          <p:cNvPr id="12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1341120" y="4253865"/>
            <a:ext cx="16520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Vendor lock-in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4581239"/>
            <a:ext cx="35356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Dependency on specific API providers</a:t>
            </a:r>
            <a:endParaRPr lang="en-US" sz="1555" dirty="0"/>
          </a:p>
        </p:txBody>
      </p:sp>
      <p:pic>
        <p:nvPicPr>
          <p:cNvPr id="15" name="svg.freya@svg.theme@icon.theme@item__icon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680" y="5590794"/>
            <a:ext cx="609600" cy="609600"/>
          </a:xfrm>
          <a:prstGeom prst="rect">
            <a:avLst/>
          </a:prstGeom>
        </p:spPr>
      </p:pic>
      <p:sp>
        <p:nvSpPr>
          <p:cNvPr id="16" name="span"/>
          <p:cNvSpPr/>
          <p:nvPr/>
        </p:nvSpPr>
        <p:spPr>
          <a:xfrm>
            <a:off x="1341120" y="5594985"/>
            <a:ext cx="24566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Zero offline capability</a:t>
            </a:r>
            <a:endParaRPr lang="en-US" sz="1814" dirty="0"/>
          </a:p>
        </p:txBody>
      </p:sp>
      <p:sp>
        <p:nvSpPr>
          <p:cNvPr id="17" name="span"/>
          <p:cNvSpPr/>
          <p:nvPr/>
        </p:nvSpPr>
        <p:spPr>
          <a:xfrm>
            <a:off x="1341120" y="5922359"/>
            <a:ext cx="43464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 internet connection means no AI assistance</a:t>
            </a:r>
            <a:endParaRPr lang="en-US" sz="1555" dirty="0"/>
          </a:p>
        </p:txBody>
      </p:sp>
      <p:pic>
        <p:nvPicPr>
          <p:cNvPr id="18" name="svg.freya@svg.theme@logo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9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nf-green-50.theme@separator.theme@separator--no-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642518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Rise of Local LLMs 🏠</a:t>
            </a:r>
            <a:endParaRPr lang="en-US" sz="4277" dirty="0"/>
          </a:p>
        </p:txBody>
      </p:sp>
      <p:pic>
        <p:nvPicPr>
          <p:cNvPr id="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15086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Need for Local Intelligence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109728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Definition</a:t>
            </a:r>
            <a:endParaRPr lang="en-US" sz="1814" dirty="0"/>
          </a:p>
        </p:txBody>
      </p:sp>
      <p:sp>
        <p:nvSpPr>
          <p:cNvPr id="6" name="span"/>
          <p:cNvSpPr/>
          <p:nvPr/>
        </p:nvSpPr>
        <p:spPr>
          <a:xfrm>
            <a:off x="487680" y="1898999"/>
            <a:ext cx="852830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Local LLMs are models downloaded and run directly on the user's device (PC, phone, tablet)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135331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Enabler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487680" y="3240119"/>
            <a:ext cx="84734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Breakthroughs in Model Quantization - reducing the model's precision to drastically cut size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3511677"/>
            <a:ext cx="46268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and memory demands while preserving capability</a:t>
            </a:r>
            <a:endParaRPr lang="en-US" sz="1555" dirty="0"/>
          </a:p>
        </p:txBody>
      </p:sp>
      <p:pic>
        <p:nvPicPr>
          <p:cNvPr id="10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1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56513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Local Promise: Speed and Privacy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18653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Superior Privacy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4980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100% client-side computation. Data never leaves the device or network perimeter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141427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Low Latency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9372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Inference occurs locally, eliminating network lag for near-instant responses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228600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Offline Functionality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80364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Works anywhere, anytime, once the model is loaded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652272" y="5491353"/>
            <a:ext cx="44500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5184" dirty="0"/>
          </a:p>
        </p:txBody>
      </p:sp>
      <p:sp>
        <p:nvSpPr>
          <p:cNvPr id="15" name="span"/>
          <p:cNvSpPr/>
          <p:nvPr/>
        </p:nvSpPr>
        <p:spPr>
          <a:xfrm>
            <a:off x="1341120" y="5594985"/>
            <a:ext cx="162763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Cost-Effective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5922359"/>
            <a:ext cx="53035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Zero API costs everything run in the user's environment 🥳</a:t>
            </a:r>
            <a:endParaRPr lang="en-US" sz="1555" dirty="0"/>
          </a:p>
        </p:txBody>
      </p:sp>
      <p:pic>
        <p:nvPicPr>
          <p:cNvPr id="17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svg.freya@svg.theme@icon.theme@slide-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9200" y="4023360"/>
            <a:ext cx="3657600" cy="3657600"/>
          </a:xfrm>
          <a:prstGeom prst="rect">
            <a:avLst/>
          </a:prstGeom>
        </p:spPr>
      </p:pic>
      <p:sp>
        <p:nvSpPr>
          <p:cNvPr id="5" name="span"/>
          <p:cNvSpPr/>
          <p:nvPr/>
        </p:nvSpPr>
        <p:spPr>
          <a:xfrm>
            <a:off x="487680" y="518160"/>
            <a:ext cx="724204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But the Web standards evolve slowly</a:t>
            </a:r>
            <a:endParaRPr lang="en-US" sz="3240" dirty="0"/>
          </a:p>
        </p:txBody>
      </p:sp>
      <p:pic>
        <p:nvPicPr>
          <p:cNvPr id="6" name="img.freya@image.theme@default__image.theme@default__image--no-conten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16493"/>
            <a:ext cx="3048000" cy="3048000"/>
          </a:xfrm>
          <a:prstGeom prst="rect">
            <a:avLst/>
          </a:prstGeom>
        </p:spPr>
      </p:pic>
      <p:sp>
        <p:nvSpPr>
          <p:cNvPr id="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nf-blue-50.theme@separator.theme@separator--no-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821740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WebLLM: LLMs in the Browser 🌐</a:t>
            </a:r>
            <a:endParaRPr lang="en-US" sz="4277" dirty="0"/>
          </a:p>
        </p:txBody>
      </p:sp>
      <p:pic>
        <p:nvPicPr>
          <p:cNvPr id="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173736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WebLLM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98145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WebLLM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83945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(developed by the MLC-AI team) is a high-performance, in-browser inference engine</a:t>
            </a:r>
            <a:endParaRPr lang="en-US" sz="1555" dirty="0"/>
          </a:p>
        </p:txBody>
      </p:sp>
      <p:pic>
        <p:nvPicPr>
          <p:cNvPr id="8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5059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6352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Bring powerful, capable LLMs directly into the standard web browser</a:t>
            </a:r>
            <a:endParaRPr lang="en-US" sz="1555" dirty="0"/>
          </a:p>
        </p:txBody>
      </p:sp>
      <p:pic>
        <p:nvPicPr>
          <p:cNvPr id="11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7071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Vision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4922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Run LLMs locally just by opening a webpage—zero environment setup</a:t>
            </a:r>
            <a:endParaRPr lang="en-US" sz="1555" dirty="0"/>
          </a:p>
        </p:txBody>
      </p:sp>
      <p:pic>
        <p:nvPicPr>
          <p:cNvPr id="14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2544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WebLLM Technology Stack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9997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WebGPU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79068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 new graphics API that grants web code efficient access to the local GPU for tensor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1341120" y="2170557"/>
            <a:ext cx="2249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operations (matrix math)</a:t>
            </a:r>
            <a:endParaRPr lang="en-US" sz="1555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260908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WebAssembly (WASM)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846734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Provides a near-native execution environment for model computations, ensuring high speed</a:t>
            </a:r>
            <a:endParaRPr lang="en-US" sz="1555" dirty="0"/>
          </a:p>
        </p:txBody>
      </p:sp>
      <p:pic>
        <p:nvPicPr>
          <p:cNvPr id="12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3" name="span"/>
          <p:cNvSpPr/>
          <p:nvPr/>
        </p:nvSpPr>
        <p:spPr>
          <a:xfrm>
            <a:off x="1341120" y="4253865"/>
            <a:ext cx="9387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Caching</a:t>
            </a:r>
            <a:endParaRPr lang="en-US" sz="1814" dirty="0"/>
          </a:p>
        </p:txBody>
      </p:sp>
      <p:sp>
        <p:nvSpPr>
          <p:cNvPr id="14" name="span"/>
          <p:cNvSpPr/>
          <p:nvPr/>
        </p:nvSpPr>
        <p:spPr>
          <a:xfrm>
            <a:off x="1341120" y="4581239"/>
            <a:ext cx="79796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 model weights (quantized) and WASM modules are downloaded once and cached</a:t>
            </a:r>
            <a:endParaRPr lang="en-US" sz="1555" dirty="0"/>
          </a:p>
        </p:txBody>
      </p:sp>
      <p:sp>
        <p:nvSpPr>
          <p:cNvPr id="15" name="span"/>
          <p:cNvSpPr/>
          <p:nvPr/>
        </p:nvSpPr>
        <p:spPr>
          <a:xfrm>
            <a:off x="1341120" y="4852797"/>
            <a:ext cx="5913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locally</a:t>
            </a:r>
            <a:endParaRPr lang="en-US" sz="1555" dirty="0"/>
          </a:p>
        </p:txBody>
      </p:sp>
      <p:pic>
        <p:nvPicPr>
          <p:cNvPr id="16" name="svg.freya@svg.theme@logo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754880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WebLLM for Developers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117652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Familiarity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85039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Provides an OpenAI-API style interface for easy integration into existing chat and generation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1341120" y="2170557"/>
            <a:ext cx="4572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apps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10" name="span"/>
          <p:cNvSpPr/>
          <p:nvPr/>
        </p:nvSpPr>
        <p:spPr>
          <a:xfrm>
            <a:off x="1341120" y="2912745"/>
            <a:ext cx="14691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Performance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80650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Uses Web Workers to run the heavy inference engine on a separate thread, keeping the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1341120" y="3511677"/>
            <a:ext cx="2560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main UI fast and responsive</a:t>
            </a:r>
            <a:endParaRPr lang="en-US" sz="1555" dirty="0"/>
          </a:p>
        </p:txBody>
      </p:sp>
      <p:sp>
        <p:nvSpPr>
          <p:cNvPr id="13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4" name="span"/>
          <p:cNvSpPr/>
          <p:nvPr/>
        </p:nvSpPr>
        <p:spPr>
          <a:xfrm>
            <a:off x="1341120" y="4253865"/>
            <a:ext cx="16215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Key Takeaway</a:t>
            </a:r>
            <a:endParaRPr lang="en-US" sz="1814" dirty="0"/>
          </a:p>
        </p:txBody>
      </p:sp>
      <p:sp>
        <p:nvSpPr>
          <p:cNvPr id="15" name="span"/>
          <p:cNvSpPr/>
          <p:nvPr/>
        </p:nvSpPr>
        <p:spPr>
          <a:xfrm>
            <a:off x="1341120" y="4581239"/>
            <a:ext cx="813816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WebLLM proved that full LLM inference is technically feasible within the standard, open-</a:t>
            </a:r>
            <a:endParaRPr lang="en-US" sz="1555" dirty="0"/>
          </a:p>
        </p:txBody>
      </p:sp>
      <p:sp>
        <p:nvSpPr>
          <p:cNvPr id="16" name="span"/>
          <p:cNvSpPr/>
          <p:nvPr/>
        </p:nvSpPr>
        <p:spPr>
          <a:xfrm>
            <a:off x="1341120" y="4852797"/>
            <a:ext cx="161544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source web stack</a:t>
            </a:r>
            <a:endParaRPr lang="en-US" sz="1555" dirty="0"/>
          </a:p>
        </p:txBody>
      </p:sp>
      <p:pic>
        <p:nvPicPr>
          <p:cNvPr id="17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5812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How the interface looks likes 1/2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1560576" y="2361819"/>
            <a:ext cx="9070848" cy="3157347"/>
          </a:xfrm>
          <a:prstGeom prst="roundRect">
            <a:avLst>
              <a:gd name="adj" fmla="val 1931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1755648" y="258737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2340864" y="2587371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2633472" y="2587371"/>
            <a:ext cx="146304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096512" y="258737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291584" y="2587371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169408" y="2587371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462016" y="2587371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852160" y="258737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5949696" y="2587371"/>
            <a:ext cx="165811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7607808" y="258737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1755648" y="2998089"/>
            <a:ext cx="370636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1755648" y="3203448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2243328" y="320344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2340864" y="3203448"/>
            <a:ext cx="195072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4291584" y="320344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4389120" y="320344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4486656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4681728" y="3203448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5462016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5657088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5852160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1755648" y="3408807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2145792" y="3408807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2828544" y="340880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2926080" y="3408807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3218688" y="340880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3316224" y="3408807"/>
            <a:ext cx="243840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5754624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5949696" y="3408807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6729984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1755648" y="3614166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1755648" y="4024884"/>
            <a:ext cx="234086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1755648" y="423024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2243328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2340864" y="4230243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2926080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3023616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3121152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3218688" y="423024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3706368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3803904" y="4230243"/>
            <a:ext cx="146304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5266944" y="423024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5364480" y="4230243"/>
            <a:ext cx="224332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7607808" y="4230243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7997952" y="4230243"/>
            <a:ext cx="195072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9948672" y="4230243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1755648" y="4640961"/>
            <a:ext cx="224332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1755648" y="484632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2243328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2340864" y="4846320"/>
            <a:ext cx="136550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3706368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3803904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3901440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3998976" y="484632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4291584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4389120" y="4846320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5266944" y="484632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5559552" y="4846320"/>
            <a:ext cx="195072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7510272" y="484632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1755648" y="5051679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2243328" y="505167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2340864" y="5051679"/>
            <a:ext cx="136550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3706368" y="505167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3803904" y="5051679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4389120" y="505167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4486656" y="5051679"/>
            <a:ext cx="224332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6729984" y="505167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pre.freya@code:code"/>
          <p:cNvSpPr/>
          <p:nvPr/>
        </p:nvSpPr>
        <p:spPr>
          <a:xfrm>
            <a:off x="1755648" y="2587371"/>
            <a:ext cx="8741176" cy="267157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import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CreateMLCEngine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MLCEngine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from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"@mlc-ai/web-llm"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Initialize with a progress callback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initProgressCallback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progress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"Model loading progress:"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progress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Using CreateMLCEngine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engine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CreateMLCEngine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"Llama-3.1-8B-Instruct"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initProgressCallback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7F848E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// Direct instantiation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engineInstance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new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MLCEngine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initProgressCallback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engineInstance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reload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"Llama-3.1-8B-Instruct"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</p:txBody>
      </p:sp>
      <p:pic>
        <p:nvPicPr>
          <p:cNvPr id="7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7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44347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How the interface looks likes 2/2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2584704" y="2567178"/>
            <a:ext cx="7022592" cy="2746629"/>
          </a:xfrm>
          <a:prstGeom prst="roundRect">
            <a:avLst>
              <a:gd name="adj" fmla="val 2219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2779776" y="279273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267456" y="279273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3364992" y="2792730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145280" y="279273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242816" y="279273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340352" y="279273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2779776" y="2998089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3364992" y="2998089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3755136" y="299808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3950208" y="2998089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4730496" y="299808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4925568" y="2998089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5608320" y="299808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5803392" y="2998089"/>
            <a:ext cx="32186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9022080" y="2998089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2779776" y="3203448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3364992" y="3203448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3755136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3950208" y="3203448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4535424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4730496" y="3203448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5413248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5608320" y="3203448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6388608" y="320344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2779776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2779776" y="3819525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3267456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3364992" y="3819525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3852672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3950208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4047744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4145280" y="3819525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4632960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4730496" y="3819525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5315712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5413248" y="3819525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5803392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5900928" y="3819525"/>
            <a:ext cx="107289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6973824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7071360" y="3819525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7656576" y="3819525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2779776" y="4024884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3169920" y="4024884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3950208" y="402488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2779776" y="4230243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2779776" y="4640961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3462528" y="464096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3560064" y="4640961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3852672" y="464096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3950208" y="464096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4437888" y="464096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4535424" y="4640961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5218176" y="464096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5315712" y="464096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5413248" y="464096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5608320" y="4640961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6291072" y="464096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2779776" y="4846320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3462528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3560064" y="484632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3852672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3950208" y="484632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4437888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4535424" y="484632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5023104" y="484632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pre.freya@code:code"/>
          <p:cNvSpPr/>
          <p:nvPr/>
        </p:nvSpPr>
        <p:spPr>
          <a:xfrm>
            <a:off x="2779776" y="2792730"/>
            <a:ext cx="6692920" cy="226085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messages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[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"system"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content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"You are a helpful AI assistant."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"user"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content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"Hello!"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];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reply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engine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chat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completions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create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messages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reply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choices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[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0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].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message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reply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usage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</p:txBody>
      </p:sp>
      <p:pic>
        <p:nvPicPr>
          <p:cNvPr id="72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7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3588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Links and Videos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242620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Hands-on Chat Demo</a:t>
            </a:r>
            <a:endParaRPr lang="en-US" sz="1814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862423"/>
            <a:ext cx="22372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https://chat.webllm.ai/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72115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WebLLM: A high-performance in-browser LLM Inference engine</a:t>
            </a:r>
            <a:endParaRPr lang="en-US" sz="1814" dirty="0"/>
          </a:p>
        </p:txBody>
      </p:sp>
      <p:sp>
        <p:nvSpPr>
          <p:cNvPr id="8" name="a">
            <a:hlinkClick r:id="rId2" tooltip=""/>
          </p:cNvPr>
          <p:cNvSpPr/>
          <p:nvPr/>
        </p:nvSpPr>
        <p:spPr>
          <a:xfrm>
            <a:off x="487680" y="3203543"/>
            <a:ext cx="49499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https://www.youtube.com/watch?v=MhTCzq7iTy0</a:t>
            </a:r>
            <a:endParaRPr lang="en-US" sz="1555" dirty="0"/>
          </a:p>
        </p:txBody>
      </p:sp>
      <p:pic>
        <p:nvPicPr>
          <p:cNvPr id="9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nf-purple-50.theme@separator.theme@separator--no-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9290304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Built-in AI in Chrome: Gemini Nano 🔒</a:t>
            </a:r>
            <a:endParaRPr lang="en-US" sz="4277" dirty="0"/>
          </a:p>
        </p:txBody>
      </p:sp>
      <p:pic>
        <p:nvPicPr>
          <p:cNvPr id="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638860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Native AI: Built-in to the Browser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435254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Chrome introduced Built-in AI features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6873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Powered by Gemini Nano, a lightweight LLM designed for on-device use</a:t>
            </a:r>
            <a:endParaRPr lang="en-US" sz="1555" dirty="0"/>
          </a:p>
        </p:txBody>
      </p:sp>
      <p:pic>
        <p:nvPicPr>
          <p:cNvPr id="8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9" name="span"/>
          <p:cNvSpPr/>
          <p:nvPr/>
        </p:nvSpPr>
        <p:spPr>
          <a:xfrm>
            <a:off x="1341120" y="2912745"/>
            <a:ext cx="14447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Gemini Nano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46268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 plug in various models based on the use case</a:t>
            </a:r>
            <a:endParaRPr lang="en-US" sz="1555" dirty="0"/>
          </a:p>
        </p:txBody>
      </p:sp>
      <p:pic>
        <p:nvPicPr>
          <p:cNvPr id="11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2" name="span"/>
          <p:cNvSpPr/>
          <p:nvPr/>
        </p:nvSpPr>
        <p:spPr>
          <a:xfrm>
            <a:off x="1341120" y="4253865"/>
            <a:ext cx="12801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Developers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562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can request download of a specific model only when needed</a:t>
            </a:r>
            <a:endParaRPr lang="en-US" sz="1555" dirty="0"/>
          </a:p>
        </p:txBody>
      </p:sp>
      <p:pic>
        <p:nvPicPr>
          <p:cNvPr id="14" name="svg.freya@svg.theme@icon.theme@item__icon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680" y="5590794"/>
            <a:ext cx="609600" cy="609600"/>
          </a:xfrm>
          <a:prstGeom prst="rect">
            <a:avLst/>
          </a:prstGeom>
        </p:spPr>
      </p:pic>
      <p:sp>
        <p:nvSpPr>
          <p:cNvPr id="15" name="span"/>
          <p:cNvSpPr/>
          <p:nvPr/>
        </p:nvSpPr>
        <p:spPr>
          <a:xfrm>
            <a:off x="1341120" y="5594985"/>
            <a:ext cx="633984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Goals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5922359"/>
            <a:ext cx="57607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Seamless, deeply integrated, focused on the browsing context</a:t>
            </a:r>
            <a:endParaRPr lang="en-US" sz="1555" dirty="0"/>
          </a:p>
        </p:txBody>
      </p:sp>
      <p:pic>
        <p:nvPicPr>
          <p:cNvPr id="17" name="svg.freya@svg.theme@logo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48588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Features Powered by Gemini Nano 1/2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810768" y="1467993"/>
            <a:ext cx="28651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27127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Language Detection API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69921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Automatically identifies the language of the webpage for tailored assistance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2752" y="2809113"/>
            <a:ext cx="41452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15849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Translator API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6210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Translate webpage content in real-time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181051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Summarizer API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45415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Get the gist of an article or webpage immediately</a:t>
            </a:r>
            <a:endParaRPr lang="en-US" sz="1555" dirty="0"/>
          </a:p>
        </p:txBody>
      </p:sp>
      <p:pic>
        <p:nvPicPr>
          <p:cNvPr id="1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757123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Features Powered by Gemini Nano 2/2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652272" y="1467993"/>
            <a:ext cx="44500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</a:t>
            </a:r>
            <a:endParaRPr lang="en-US" sz="5184" dirty="0"/>
          </a:p>
        </p:txBody>
      </p:sp>
      <p:sp>
        <p:nvSpPr>
          <p:cNvPr id="6" name="span"/>
          <p:cNvSpPr/>
          <p:nvPr/>
        </p:nvSpPr>
        <p:spPr>
          <a:xfrm>
            <a:off x="1341120" y="1571625"/>
            <a:ext cx="134721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Writer API 🧪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53218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Assist with composing emails, messages, and documents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688848" y="2809113"/>
            <a:ext cx="408432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</a:t>
            </a:r>
            <a:endParaRPr lang="en-US" sz="5184" dirty="0"/>
          </a:p>
        </p:txBody>
      </p:sp>
      <p:sp>
        <p:nvSpPr>
          <p:cNvPr id="9" name="span"/>
          <p:cNvSpPr/>
          <p:nvPr/>
        </p:nvSpPr>
        <p:spPr>
          <a:xfrm>
            <a:off x="1341120" y="2912745"/>
            <a:ext cx="15971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Rewriter API 🧪</a:t>
            </a:r>
            <a:endParaRPr lang="en-US" sz="1814" dirty="0"/>
          </a:p>
        </p:txBody>
      </p:sp>
      <p:sp>
        <p:nvSpPr>
          <p:cNvPr id="10" name="span"/>
          <p:cNvSpPr/>
          <p:nvPr/>
        </p:nvSpPr>
        <p:spPr>
          <a:xfrm>
            <a:off x="1341120" y="3240119"/>
            <a:ext cx="332841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Rewrite text for clarity, tone, or style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670560" y="4150233"/>
            <a:ext cx="426720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</a:t>
            </a:r>
            <a:endParaRPr lang="en-US" sz="5184" dirty="0"/>
          </a:p>
        </p:txBody>
      </p:sp>
      <p:sp>
        <p:nvSpPr>
          <p:cNvPr id="12" name="span"/>
          <p:cNvSpPr/>
          <p:nvPr/>
        </p:nvSpPr>
        <p:spPr>
          <a:xfrm>
            <a:off x="1341120" y="4253865"/>
            <a:ext cx="146304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Prompt API 🧪</a:t>
            </a:r>
            <a:endParaRPr lang="en-US" sz="1814" dirty="0"/>
          </a:p>
        </p:txBody>
      </p:sp>
      <p:sp>
        <p:nvSpPr>
          <p:cNvPr id="13" name="span"/>
          <p:cNvSpPr/>
          <p:nvPr/>
        </p:nvSpPr>
        <p:spPr>
          <a:xfrm>
            <a:off x="1341120" y="4581239"/>
            <a:ext cx="662635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General-purpose interface for custom AI interactions within the browser</a:t>
            </a:r>
            <a:endParaRPr lang="en-US" sz="1555" dirty="0"/>
          </a:p>
        </p:txBody>
      </p:sp>
      <p:sp>
        <p:nvSpPr>
          <p:cNvPr id="14" name="span"/>
          <p:cNvSpPr/>
          <p:nvPr/>
        </p:nvSpPr>
        <p:spPr>
          <a:xfrm>
            <a:off x="713232" y="5491353"/>
            <a:ext cx="384048" cy="7985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5184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</a:t>
            </a:r>
            <a:endParaRPr lang="en-US" sz="5184" dirty="0"/>
          </a:p>
        </p:txBody>
      </p:sp>
      <p:sp>
        <p:nvSpPr>
          <p:cNvPr id="15" name="span"/>
          <p:cNvSpPr/>
          <p:nvPr/>
        </p:nvSpPr>
        <p:spPr>
          <a:xfrm>
            <a:off x="1341120" y="5594985"/>
            <a:ext cx="198729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Proofreader API 🧪</a:t>
            </a:r>
            <a:endParaRPr lang="en-US" sz="1814" dirty="0"/>
          </a:p>
        </p:txBody>
      </p:sp>
      <p:sp>
        <p:nvSpPr>
          <p:cNvPr id="16" name="span"/>
          <p:cNvSpPr/>
          <p:nvPr/>
        </p:nvSpPr>
        <p:spPr>
          <a:xfrm>
            <a:off x="1341120" y="5922359"/>
            <a:ext cx="37612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Check grammar and spelling in real-time</a:t>
            </a:r>
            <a:endParaRPr lang="en-US" sz="1555" dirty="0"/>
          </a:p>
        </p:txBody>
      </p:sp>
      <p:pic>
        <p:nvPicPr>
          <p:cNvPr id="17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33323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How the interface looks for developers 1/3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2926080" y="2259140"/>
            <a:ext cx="6339840" cy="3362706"/>
          </a:xfrm>
          <a:prstGeom prst="roundRect">
            <a:avLst>
              <a:gd name="adj" fmla="val 1813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3121152" y="248469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3316224" y="248469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3511296" y="2484692"/>
            <a:ext cx="175564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5266944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364480" y="248469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559552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657088" y="2484692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6047232" y="2484692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3121152" y="269005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3316224" y="269005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3803904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3901440" y="2690051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681728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779264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4876800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4974336" y="269005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462016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5559552" y="2690051"/>
            <a:ext cx="156057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7120128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7217664" y="269005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7802880" y="269005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3121152" y="289541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3511296" y="2895410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4194048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4291584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4389120" y="289541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3121152" y="3100769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3706368" y="310076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3803904" y="310076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3901440" y="3100769"/>
            <a:ext cx="156057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5462016" y="310076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5559552" y="3100769"/>
            <a:ext cx="175564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7315200" y="3100769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7607808" y="310076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7705344" y="310076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7900416" y="310076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8095488" y="310076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3121152" y="3306128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3901440" y="3306128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4584192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4681728" y="3306128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4974336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5071872" y="3306128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6242304" y="330612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6437376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6534912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6632448" y="3306128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7217664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7315200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7412736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7510272" y="3306128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7802880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7900416" y="330612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8095488" y="330612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3121152" y="3511487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3121152" y="3716846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3121152" y="3922205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3121152" y="4127564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3316224" y="4127564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3803904" y="412756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3901440" y="4127564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5071872" y="412756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5169408" y="412756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5266944" y="412756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5364480" y="4127564"/>
            <a:ext cx="31211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8485632" y="412756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3121152" y="433292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3316224" y="433292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3803904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3901440" y="4332923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4584192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4681728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4779264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4876800" y="433292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5364480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5462016" y="4332923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6242304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6339840" y="4332923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6925056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7022592" y="4332923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8193024" y="433292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3121152" y="453828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3316224" y="4538282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3608832" y="453828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3803904" y="4538282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4291584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4389120" y="4538282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4974336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5071872" y="453828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5266944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5364480" y="4538282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6047232" y="4538282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span"/>
          <p:cNvSpPr/>
          <p:nvPr/>
        </p:nvSpPr>
        <p:spPr>
          <a:xfrm>
            <a:off x="3121152" y="4743641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9" name="span"/>
          <p:cNvSpPr/>
          <p:nvPr/>
        </p:nvSpPr>
        <p:spPr>
          <a:xfrm>
            <a:off x="3511296" y="4743641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0" name="span"/>
          <p:cNvSpPr/>
          <p:nvPr/>
        </p:nvSpPr>
        <p:spPr>
          <a:xfrm>
            <a:off x="4194048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1" name="span"/>
          <p:cNvSpPr/>
          <p:nvPr/>
        </p:nvSpPr>
        <p:spPr>
          <a:xfrm>
            <a:off x="4291584" y="4743641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2" name="span"/>
          <p:cNvSpPr/>
          <p:nvPr/>
        </p:nvSpPr>
        <p:spPr>
          <a:xfrm>
            <a:off x="4584192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3" name="span"/>
          <p:cNvSpPr/>
          <p:nvPr/>
        </p:nvSpPr>
        <p:spPr>
          <a:xfrm>
            <a:off x="4681728" y="474364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4" name="span"/>
          <p:cNvSpPr/>
          <p:nvPr/>
        </p:nvSpPr>
        <p:spPr>
          <a:xfrm>
            <a:off x="5266944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5" name="span"/>
          <p:cNvSpPr/>
          <p:nvPr/>
        </p:nvSpPr>
        <p:spPr>
          <a:xfrm>
            <a:off x="5364480" y="4743641"/>
            <a:ext cx="156057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6" name="span"/>
          <p:cNvSpPr/>
          <p:nvPr/>
        </p:nvSpPr>
        <p:spPr>
          <a:xfrm>
            <a:off x="6925056" y="474364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7" name="span"/>
          <p:cNvSpPr/>
          <p:nvPr/>
        </p:nvSpPr>
        <p:spPr>
          <a:xfrm>
            <a:off x="7120128" y="474364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8" name="span"/>
          <p:cNvSpPr/>
          <p:nvPr/>
        </p:nvSpPr>
        <p:spPr>
          <a:xfrm>
            <a:off x="7705344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9" name="span"/>
          <p:cNvSpPr/>
          <p:nvPr/>
        </p:nvSpPr>
        <p:spPr>
          <a:xfrm>
            <a:off x="7802880" y="4743641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0" name="span"/>
          <p:cNvSpPr/>
          <p:nvPr/>
        </p:nvSpPr>
        <p:spPr>
          <a:xfrm>
            <a:off x="8778240" y="474364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1" name="span"/>
          <p:cNvSpPr/>
          <p:nvPr/>
        </p:nvSpPr>
        <p:spPr>
          <a:xfrm>
            <a:off x="3121152" y="494900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2" name="span"/>
          <p:cNvSpPr/>
          <p:nvPr/>
        </p:nvSpPr>
        <p:spPr>
          <a:xfrm>
            <a:off x="3121152" y="515435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3" name="pre.freya@code:code"/>
          <p:cNvSpPr/>
          <p:nvPr/>
        </p:nvSpPr>
        <p:spPr>
          <a:xfrm>
            <a:off x="3121152" y="2484692"/>
            <a:ext cx="6010168" cy="28769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'LanguageDetector'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self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detector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LanguageDetector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create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monitor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addEventListener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'downloadprogress'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`Downloaded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${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loaded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*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100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%`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},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someUserText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'Hallo und herzlich willkommen!'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results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detector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detect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someUserText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result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results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result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detectedLanguage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result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confidence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1244" dirty="0"/>
          </a:p>
        </p:txBody>
      </p:sp>
      <p:pic>
        <p:nvPicPr>
          <p:cNvPr id="11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41857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How the interface looks for developers 2/3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1560576" y="2053781"/>
            <a:ext cx="9070848" cy="3773424"/>
          </a:xfrm>
          <a:prstGeom prst="roundRect">
            <a:avLst>
              <a:gd name="adj" fmla="val 161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1755648" y="227933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1950720" y="227933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2145792" y="2279333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3316224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3413760" y="227933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3608832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3706368" y="2279333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4096512" y="2279333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1755648" y="248469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1950720" y="2484692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2438400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2535936" y="2484692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3511296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3608832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3706368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3803904" y="2484692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4291584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4389120" y="2484692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5364480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5462016" y="2484692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6047232" y="248469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1755648" y="2690051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2145792" y="2690051"/>
            <a:ext cx="136550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3511296" y="269005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3706368" y="2690051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4096512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1755648" y="289541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2145792" y="2895410"/>
            <a:ext cx="136550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3511296" y="289541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3706368" y="289541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4096512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1755648" y="3100769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2145792" y="3100769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2828544" y="310076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2926080" y="310076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3023616" y="3100769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1755648" y="3306128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2340864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2438400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2535936" y="3306128"/>
            <a:ext cx="156057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4096512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4194048" y="3306128"/>
            <a:ext cx="175564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5949696" y="3306128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6242304" y="330612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6339840" y="330612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6534912" y="330612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6729984" y="3306128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1755648" y="3511487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2535936" y="3511487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3218688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3316224" y="3511487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3608832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3706368" y="3511487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4876800" y="351148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5071872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5169408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5266944" y="3511487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5852160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5949696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6047232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6144768" y="3511487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6437376" y="351148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6534912" y="351148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6729984" y="351148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1755648" y="3716846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1755648" y="3922205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1755648" y="4127564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1755648" y="433292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1950720" y="433292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2438400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2535936" y="4332923"/>
            <a:ext cx="107289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3608832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3706368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3803904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3901440" y="433292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4389120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4486656" y="4332923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5462016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5559552" y="4332923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6437376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6534912" y="4332923"/>
            <a:ext cx="36088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10143744" y="433292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1755648" y="453828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1950720" y="4538282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2438400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2535936" y="4538282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3121152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3218688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3316224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3413760" y="4538282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4389120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4486656" y="4538282"/>
            <a:ext cx="175564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span"/>
          <p:cNvSpPr/>
          <p:nvPr/>
        </p:nvSpPr>
        <p:spPr>
          <a:xfrm>
            <a:off x="6242304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9" name="span"/>
          <p:cNvSpPr/>
          <p:nvPr/>
        </p:nvSpPr>
        <p:spPr>
          <a:xfrm>
            <a:off x="6339840" y="4538282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0" name="span"/>
          <p:cNvSpPr/>
          <p:nvPr/>
        </p:nvSpPr>
        <p:spPr>
          <a:xfrm>
            <a:off x="7120128" y="453828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1" name="span"/>
          <p:cNvSpPr/>
          <p:nvPr/>
        </p:nvSpPr>
        <p:spPr>
          <a:xfrm>
            <a:off x="1755648" y="474364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2" name="span"/>
          <p:cNvSpPr/>
          <p:nvPr/>
        </p:nvSpPr>
        <p:spPr>
          <a:xfrm>
            <a:off x="1950720" y="4743641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3" name="span"/>
          <p:cNvSpPr/>
          <p:nvPr/>
        </p:nvSpPr>
        <p:spPr>
          <a:xfrm>
            <a:off x="2243328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4" name="span"/>
          <p:cNvSpPr/>
          <p:nvPr/>
        </p:nvSpPr>
        <p:spPr>
          <a:xfrm>
            <a:off x="2340864" y="474364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5" name="span"/>
          <p:cNvSpPr/>
          <p:nvPr/>
        </p:nvSpPr>
        <p:spPr>
          <a:xfrm>
            <a:off x="2828544" y="474364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6" name="span"/>
          <p:cNvSpPr/>
          <p:nvPr/>
        </p:nvSpPr>
        <p:spPr>
          <a:xfrm>
            <a:off x="3023616" y="474364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7" name="span"/>
          <p:cNvSpPr/>
          <p:nvPr/>
        </p:nvSpPr>
        <p:spPr>
          <a:xfrm>
            <a:off x="3511296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8" name="span"/>
          <p:cNvSpPr/>
          <p:nvPr/>
        </p:nvSpPr>
        <p:spPr>
          <a:xfrm>
            <a:off x="3608832" y="474364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9" name="span"/>
          <p:cNvSpPr/>
          <p:nvPr/>
        </p:nvSpPr>
        <p:spPr>
          <a:xfrm>
            <a:off x="4096512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0" name="span"/>
          <p:cNvSpPr/>
          <p:nvPr/>
        </p:nvSpPr>
        <p:spPr>
          <a:xfrm>
            <a:off x="4194048" y="474364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1" name="span"/>
          <p:cNvSpPr/>
          <p:nvPr/>
        </p:nvSpPr>
        <p:spPr>
          <a:xfrm>
            <a:off x="4389120" y="474364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2" name="span"/>
          <p:cNvSpPr/>
          <p:nvPr/>
        </p:nvSpPr>
        <p:spPr>
          <a:xfrm>
            <a:off x="4486656" y="474364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3" name="span"/>
          <p:cNvSpPr/>
          <p:nvPr/>
        </p:nvSpPr>
        <p:spPr>
          <a:xfrm>
            <a:off x="5071872" y="4743641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4" name="span"/>
          <p:cNvSpPr/>
          <p:nvPr/>
        </p:nvSpPr>
        <p:spPr>
          <a:xfrm>
            <a:off x="1755648" y="494900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5" name="span"/>
          <p:cNvSpPr/>
          <p:nvPr/>
        </p:nvSpPr>
        <p:spPr>
          <a:xfrm>
            <a:off x="2145792" y="4949000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6" name="span"/>
          <p:cNvSpPr/>
          <p:nvPr/>
        </p:nvSpPr>
        <p:spPr>
          <a:xfrm>
            <a:off x="2828544" y="494900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7" name="span"/>
          <p:cNvSpPr/>
          <p:nvPr/>
        </p:nvSpPr>
        <p:spPr>
          <a:xfrm>
            <a:off x="2926080" y="494900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8" name="span"/>
          <p:cNvSpPr/>
          <p:nvPr/>
        </p:nvSpPr>
        <p:spPr>
          <a:xfrm>
            <a:off x="3218688" y="494900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9" name="span"/>
          <p:cNvSpPr/>
          <p:nvPr/>
        </p:nvSpPr>
        <p:spPr>
          <a:xfrm>
            <a:off x="3316224" y="494900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0" name="span"/>
          <p:cNvSpPr/>
          <p:nvPr/>
        </p:nvSpPr>
        <p:spPr>
          <a:xfrm>
            <a:off x="3803904" y="494900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1" name="span"/>
          <p:cNvSpPr/>
          <p:nvPr/>
        </p:nvSpPr>
        <p:spPr>
          <a:xfrm>
            <a:off x="1755648" y="5154359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2" name="span"/>
          <p:cNvSpPr/>
          <p:nvPr/>
        </p:nvSpPr>
        <p:spPr>
          <a:xfrm>
            <a:off x="1755648" y="5359718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3" name="pre.freya@code:code"/>
          <p:cNvSpPr/>
          <p:nvPr/>
        </p:nvSpPr>
        <p:spPr>
          <a:xfrm>
            <a:off x="1755648" y="2279333"/>
            <a:ext cx="8741176" cy="3287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'Translator'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self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translator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Translator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create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sourceLanguage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'es'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targetLanguage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'fr'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monitor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addEventListener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'downloadprogress'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`Downloaded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${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loaded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*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100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%`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},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translation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translator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translate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'Where is the next bus stop, please?'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stream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translator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translateStreaming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longText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chunk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stream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chunk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1244" dirty="0"/>
          </a:p>
        </p:txBody>
      </p:sp>
      <p:pic>
        <p:nvPicPr>
          <p:cNvPr id="12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841857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How the interface looks for developers 3/3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2584704" y="1848422"/>
            <a:ext cx="7022592" cy="4184142"/>
          </a:xfrm>
          <a:prstGeom prst="roundRect">
            <a:avLst>
              <a:gd name="adj" fmla="val 1457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2779776" y="2073974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2974848" y="2073974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3169920" y="2073974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340352" y="207397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437888" y="2073974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632960" y="207397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4730496" y="2073974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120640" y="2073974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2779776" y="227933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2974848" y="227933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3462528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3560064" y="2279333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4535424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4632960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4730496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4828032" y="227933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315712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5413248" y="2279333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6388608" y="227933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6486144" y="2279333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7071360" y="227933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2779776" y="2484692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3169920" y="2484692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3852672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3950208" y="248469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4047744" y="2484692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2779776" y="269005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3364992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3462528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3560064" y="2690051"/>
            <a:ext cx="156057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5120640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5218176" y="2690051"/>
            <a:ext cx="175564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6973824" y="2690051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7266432" y="269005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7363968" y="269005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7559040" y="269005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7754112" y="269005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2779776" y="2895410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3560064" y="2895410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4242816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4340352" y="289541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4632960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4730496" y="2895410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5900928" y="289541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6096000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6193536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6291072" y="2895410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6876288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6973824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7071360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7168896" y="289541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7461504" y="289541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7559040" y="289541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7754112" y="289541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2779776" y="3100769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2779776" y="3306128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2779776" y="3511487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2779776" y="3716846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2974848" y="3716846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3462528" y="371684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3560064" y="3716846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4242816" y="371684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4340352" y="371684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4437888" y="371684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4535424" y="3716846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5023104" y="371684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5120640" y="3716846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6096000" y="371684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6193536" y="3716846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7071360" y="371684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7168896" y="3716846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7949184" y="3716846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2779776" y="3922205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3169920" y="3922205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3852672" y="3922205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4047744" y="3922205"/>
            <a:ext cx="51694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9217152" y="392220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2779776" y="4127564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2779776" y="433292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2974848" y="433292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3462528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3560064" y="4332923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4145280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4242816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4340352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4437888" y="4332923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5413248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5510784" y="4332923"/>
            <a:ext cx="175564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7266432" y="433292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7363968" y="4332923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8144256" y="4332923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2779776" y="4538282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span"/>
          <p:cNvSpPr/>
          <p:nvPr/>
        </p:nvSpPr>
        <p:spPr>
          <a:xfrm>
            <a:off x="3169920" y="4538282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9" name="span"/>
          <p:cNvSpPr/>
          <p:nvPr/>
        </p:nvSpPr>
        <p:spPr>
          <a:xfrm>
            <a:off x="3852672" y="453828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0" name="span"/>
          <p:cNvSpPr/>
          <p:nvPr/>
        </p:nvSpPr>
        <p:spPr>
          <a:xfrm>
            <a:off x="4047744" y="4538282"/>
            <a:ext cx="477926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1" name="span"/>
          <p:cNvSpPr/>
          <p:nvPr/>
        </p:nvSpPr>
        <p:spPr>
          <a:xfrm>
            <a:off x="8827008" y="453828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2" name="span"/>
          <p:cNvSpPr/>
          <p:nvPr/>
        </p:nvSpPr>
        <p:spPr>
          <a:xfrm>
            <a:off x="2779776" y="4743641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3" name="span"/>
          <p:cNvSpPr/>
          <p:nvPr/>
        </p:nvSpPr>
        <p:spPr>
          <a:xfrm>
            <a:off x="2779776" y="494900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4" name="span"/>
          <p:cNvSpPr/>
          <p:nvPr/>
        </p:nvSpPr>
        <p:spPr>
          <a:xfrm>
            <a:off x="2974848" y="494900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5" name="span"/>
          <p:cNvSpPr/>
          <p:nvPr/>
        </p:nvSpPr>
        <p:spPr>
          <a:xfrm>
            <a:off x="3267456" y="494900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6" name="span"/>
          <p:cNvSpPr/>
          <p:nvPr/>
        </p:nvSpPr>
        <p:spPr>
          <a:xfrm>
            <a:off x="3364992" y="494900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7" name="span"/>
          <p:cNvSpPr/>
          <p:nvPr/>
        </p:nvSpPr>
        <p:spPr>
          <a:xfrm>
            <a:off x="3852672" y="494900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8" name="span"/>
          <p:cNvSpPr/>
          <p:nvPr/>
        </p:nvSpPr>
        <p:spPr>
          <a:xfrm>
            <a:off x="4047744" y="494900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9" name="span"/>
          <p:cNvSpPr/>
          <p:nvPr/>
        </p:nvSpPr>
        <p:spPr>
          <a:xfrm>
            <a:off x="4535424" y="494900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0" name="span"/>
          <p:cNvSpPr/>
          <p:nvPr/>
        </p:nvSpPr>
        <p:spPr>
          <a:xfrm>
            <a:off x="4632960" y="494900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1" name="span"/>
          <p:cNvSpPr/>
          <p:nvPr/>
        </p:nvSpPr>
        <p:spPr>
          <a:xfrm>
            <a:off x="5120640" y="494900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2" name="span"/>
          <p:cNvSpPr/>
          <p:nvPr/>
        </p:nvSpPr>
        <p:spPr>
          <a:xfrm>
            <a:off x="5218176" y="494900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3" name="span"/>
          <p:cNvSpPr/>
          <p:nvPr/>
        </p:nvSpPr>
        <p:spPr>
          <a:xfrm>
            <a:off x="5413248" y="494900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4" name="span"/>
          <p:cNvSpPr/>
          <p:nvPr/>
        </p:nvSpPr>
        <p:spPr>
          <a:xfrm>
            <a:off x="5510784" y="4949000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5" name="span"/>
          <p:cNvSpPr/>
          <p:nvPr/>
        </p:nvSpPr>
        <p:spPr>
          <a:xfrm>
            <a:off x="6096000" y="494900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6" name="span"/>
          <p:cNvSpPr/>
          <p:nvPr/>
        </p:nvSpPr>
        <p:spPr>
          <a:xfrm>
            <a:off x="2779776" y="5154359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7" name="span"/>
          <p:cNvSpPr/>
          <p:nvPr/>
        </p:nvSpPr>
        <p:spPr>
          <a:xfrm>
            <a:off x="3169920" y="5154359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8" name="span"/>
          <p:cNvSpPr/>
          <p:nvPr/>
        </p:nvSpPr>
        <p:spPr>
          <a:xfrm>
            <a:off x="3852672" y="515435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9" name="span"/>
          <p:cNvSpPr/>
          <p:nvPr/>
        </p:nvSpPr>
        <p:spPr>
          <a:xfrm>
            <a:off x="3950208" y="5154359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0" name="span"/>
          <p:cNvSpPr/>
          <p:nvPr/>
        </p:nvSpPr>
        <p:spPr>
          <a:xfrm>
            <a:off x="4242816" y="515435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1" name="span"/>
          <p:cNvSpPr/>
          <p:nvPr/>
        </p:nvSpPr>
        <p:spPr>
          <a:xfrm>
            <a:off x="4340352" y="5154359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2" name="span"/>
          <p:cNvSpPr/>
          <p:nvPr/>
        </p:nvSpPr>
        <p:spPr>
          <a:xfrm>
            <a:off x="4828032" y="515435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3" name="span"/>
          <p:cNvSpPr/>
          <p:nvPr/>
        </p:nvSpPr>
        <p:spPr>
          <a:xfrm>
            <a:off x="2779776" y="5359718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4" name="span"/>
          <p:cNvSpPr/>
          <p:nvPr/>
        </p:nvSpPr>
        <p:spPr>
          <a:xfrm>
            <a:off x="2779776" y="5565077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5" name="pre.freya@code:code"/>
          <p:cNvSpPr/>
          <p:nvPr/>
        </p:nvSpPr>
        <p:spPr>
          <a:xfrm>
            <a:off x="2779776" y="2073974"/>
            <a:ext cx="6692920" cy="369836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'Summarizer'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self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summarizer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Summarizer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create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monitor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addEventListener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'downloadprogress'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=&gt;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`Downloaded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${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loaded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*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100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%`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summary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summarizer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summarize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longText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'This article is intended for a tech-savvy audience.'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stream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56B6C2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=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summarizer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summarizeStreaming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longText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'This article is intended for junior developers.'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for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await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chunk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of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stream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console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log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chunk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1244" dirty="0"/>
          </a:p>
        </p:txBody>
      </p:sp>
      <p:pic>
        <p:nvPicPr>
          <p:cNvPr id="126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2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3162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Typescript types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4047744" y="3593973"/>
            <a:ext cx="4096512" cy="693039"/>
          </a:xfrm>
          <a:prstGeom prst="roundRect">
            <a:avLst>
              <a:gd name="adj" fmla="val 8796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4242816" y="3819525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4535424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4632960" y="3819525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5315712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5413248" y="3819525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5608320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5705856" y="3819525"/>
            <a:ext cx="214579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pre.freya@code:code"/>
          <p:cNvSpPr/>
          <p:nvPr/>
        </p:nvSpPr>
        <p:spPr>
          <a:xfrm>
            <a:off x="4242816" y="3819525"/>
            <a:ext cx="3766840" cy="2072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244"/>
              </a:lnSpc>
              <a:buNone/>
            </a:pP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npm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install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D19A66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-D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@types/dom-chromium-ai</a:t>
            </a:r>
            <a:endParaRPr lang="en-US" sz="1244" dirty="0"/>
          </a:p>
        </p:txBody>
      </p:sp>
      <p:pic>
        <p:nvPicPr>
          <p:cNvPr id="14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nf-green-50.theme@separator.theme@separator--no-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752856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WebMCP: The Agentic Web 🤖</a:t>
            </a:r>
            <a:endParaRPr lang="en-US" sz="4277" dirty="0"/>
          </a:p>
        </p:txBody>
      </p:sp>
      <p:pic>
        <p:nvPicPr>
          <p:cNvPr id="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63931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What is WebMCP?</a:t>
            </a:r>
            <a:endParaRPr lang="en-US" sz="3240" dirty="0"/>
          </a:p>
        </p:txBody>
      </p:sp>
      <p:pic>
        <p:nvPicPr>
          <p:cNvPr id="5" name="svg.freya@svg.theme@icon.theme@item__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87680" y="1567434"/>
            <a:ext cx="609600" cy="609600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1341120" y="1571625"/>
            <a:ext cx="333451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 proposed browser standard</a:t>
            </a:r>
            <a:endParaRPr lang="en-US" sz="1814" dirty="0"/>
          </a:p>
        </p:txBody>
      </p:sp>
      <p:sp>
        <p:nvSpPr>
          <p:cNvPr id="7" name="span"/>
          <p:cNvSpPr/>
          <p:nvPr/>
        </p:nvSpPr>
        <p:spPr>
          <a:xfrm>
            <a:off x="1341120" y="1898999"/>
            <a:ext cx="782726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Allows web developers to expose their app functionality as "tools" that AI agents and</a:t>
            </a:r>
            <a:endParaRPr lang="en-US" sz="1555" dirty="0"/>
          </a:p>
        </p:txBody>
      </p:sp>
      <p:sp>
        <p:nvSpPr>
          <p:cNvPr id="8" name="span"/>
          <p:cNvSpPr/>
          <p:nvPr/>
        </p:nvSpPr>
        <p:spPr>
          <a:xfrm>
            <a:off x="1341120" y="2170557"/>
            <a:ext cx="307848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assistive technologies can invoke</a:t>
            </a:r>
            <a:endParaRPr lang="en-US" sz="1555" dirty="0"/>
          </a:p>
        </p:txBody>
      </p:sp>
      <p:pic>
        <p:nvPicPr>
          <p:cNvPr id="9" name="svg.freya@svg.theme@icon.theme@item__icon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7680" y="2908554"/>
            <a:ext cx="609600" cy="6096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1341120" y="2912745"/>
            <a:ext cx="340156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MCP-inspired, browser-native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1341120" y="3240119"/>
            <a:ext cx="838809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Web pages become like MCP servers, but tools run in client-side JavaScript — no backend</a:t>
            </a:r>
            <a:endParaRPr lang="en-US" sz="1555" dirty="0"/>
          </a:p>
        </p:txBody>
      </p:sp>
      <p:sp>
        <p:nvSpPr>
          <p:cNvPr id="12" name="span"/>
          <p:cNvSpPr/>
          <p:nvPr/>
        </p:nvSpPr>
        <p:spPr>
          <a:xfrm>
            <a:off x="1341120" y="3511677"/>
            <a:ext cx="135331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server needed</a:t>
            </a:r>
            <a:endParaRPr lang="en-US" sz="1555" dirty="0"/>
          </a:p>
        </p:txBody>
      </p:sp>
      <p:pic>
        <p:nvPicPr>
          <p:cNvPr id="13" name="svg.freya@svg.theme@icon.theme@item__icon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7680" y="4249674"/>
            <a:ext cx="609600" cy="609600"/>
          </a:xfrm>
          <a:prstGeom prst="rect">
            <a:avLst/>
          </a:prstGeom>
        </p:spPr>
      </p:pic>
      <p:sp>
        <p:nvSpPr>
          <p:cNvPr id="14" name="span"/>
          <p:cNvSpPr/>
          <p:nvPr/>
        </p:nvSpPr>
        <p:spPr>
          <a:xfrm>
            <a:off x="1341120" y="4253865"/>
            <a:ext cx="103632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Two APIs</a:t>
            </a:r>
            <a:endParaRPr lang="en-US" sz="1814" dirty="0"/>
          </a:p>
        </p:txBody>
      </p:sp>
      <p:sp>
        <p:nvSpPr>
          <p:cNvPr id="15" name="span"/>
          <p:cNvSpPr/>
          <p:nvPr/>
        </p:nvSpPr>
        <p:spPr>
          <a:xfrm>
            <a:off x="1341120" y="4581239"/>
            <a:ext cx="82174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Declarative API for standard HTML form actions, and Imperative API for complex dynamic</a:t>
            </a:r>
            <a:endParaRPr lang="en-US" sz="1555" dirty="0"/>
          </a:p>
        </p:txBody>
      </p:sp>
      <p:sp>
        <p:nvSpPr>
          <p:cNvPr id="16" name="span"/>
          <p:cNvSpPr/>
          <p:nvPr/>
        </p:nvSpPr>
        <p:spPr>
          <a:xfrm>
            <a:off x="1341120" y="4852797"/>
            <a:ext cx="10789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interactions</a:t>
            </a:r>
            <a:endParaRPr lang="en-US" sz="1555" dirty="0"/>
          </a:p>
        </p:txBody>
      </p:sp>
      <p:pic>
        <p:nvPicPr>
          <p:cNvPr id="17" name="svg.freya@svg.theme@icon.theme@item__icon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87680" y="5590794"/>
            <a:ext cx="609600" cy="609600"/>
          </a:xfrm>
          <a:prstGeom prst="rect">
            <a:avLst/>
          </a:prstGeom>
        </p:spPr>
      </p:pic>
      <p:sp>
        <p:nvSpPr>
          <p:cNvPr id="18" name="span"/>
          <p:cNvSpPr/>
          <p:nvPr/>
        </p:nvSpPr>
        <p:spPr>
          <a:xfrm>
            <a:off x="1341120" y="5594985"/>
            <a:ext cx="22067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Human-in-the-loop</a:t>
            </a:r>
            <a:endParaRPr lang="en-US" sz="1814" dirty="0"/>
          </a:p>
        </p:txBody>
      </p:sp>
      <p:sp>
        <p:nvSpPr>
          <p:cNvPr id="19" name="span"/>
          <p:cNvSpPr/>
          <p:nvPr/>
        </p:nvSpPr>
        <p:spPr>
          <a:xfrm>
            <a:off x="1341120" y="5922359"/>
            <a:ext cx="81930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Designed for cooperative workflows where users and agents collaborate within the same</a:t>
            </a:r>
            <a:endParaRPr lang="en-US" sz="1555" dirty="0"/>
          </a:p>
        </p:txBody>
      </p:sp>
      <p:sp>
        <p:nvSpPr>
          <p:cNvPr id="20" name="span"/>
          <p:cNvSpPr/>
          <p:nvPr/>
        </p:nvSpPr>
        <p:spPr>
          <a:xfrm>
            <a:off x="1341120" y="6193917"/>
            <a:ext cx="12618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web interface</a:t>
            </a:r>
            <a:endParaRPr lang="en-US" sz="1555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485851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WebMCP for Developers</a:t>
            </a:r>
            <a:endParaRPr lang="en-US" sz="3240" dirty="0"/>
          </a:p>
        </p:txBody>
      </p:sp>
      <p:sp>
        <p:nvSpPr>
          <p:cNvPr id="5" name="pre.freya@code"/>
          <p:cNvSpPr/>
          <p:nvPr/>
        </p:nvSpPr>
        <p:spPr>
          <a:xfrm>
            <a:off x="2243328" y="1745742"/>
            <a:ext cx="7705344" cy="4389501"/>
          </a:xfrm>
          <a:prstGeom prst="roundRect">
            <a:avLst>
              <a:gd name="adj" fmla="val 1389"/>
            </a:avLst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" name="span"/>
          <p:cNvSpPr/>
          <p:nvPr/>
        </p:nvSpPr>
        <p:spPr>
          <a:xfrm>
            <a:off x="2438400" y="1971294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" name="span"/>
          <p:cNvSpPr/>
          <p:nvPr/>
        </p:nvSpPr>
        <p:spPr>
          <a:xfrm>
            <a:off x="2633472" y="1971294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" name="span"/>
          <p:cNvSpPr/>
          <p:nvPr/>
        </p:nvSpPr>
        <p:spPr>
          <a:xfrm>
            <a:off x="2828544" y="1971294"/>
            <a:ext cx="136550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" name="span"/>
          <p:cNvSpPr/>
          <p:nvPr/>
        </p:nvSpPr>
        <p:spPr>
          <a:xfrm>
            <a:off x="4194048" y="197129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0" name="span"/>
          <p:cNvSpPr/>
          <p:nvPr/>
        </p:nvSpPr>
        <p:spPr>
          <a:xfrm>
            <a:off x="4291584" y="1971294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1" name="span"/>
          <p:cNvSpPr/>
          <p:nvPr/>
        </p:nvSpPr>
        <p:spPr>
          <a:xfrm>
            <a:off x="4486656" y="197129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2" name="span"/>
          <p:cNvSpPr/>
          <p:nvPr/>
        </p:nvSpPr>
        <p:spPr>
          <a:xfrm>
            <a:off x="4584192" y="1971294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3" name="span"/>
          <p:cNvSpPr/>
          <p:nvPr/>
        </p:nvSpPr>
        <p:spPr>
          <a:xfrm>
            <a:off x="5169408" y="1971294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4" name="span"/>
          <p:cNvSpPr/>
          <p:nvPr/>
        </p:nvSpPr>
        <p:spPr>
          <a:xfrm>
            <a:off x="5266944" y="1971294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5" name="span"/>
          <p:cNvSpPr/>
          <p:nvPr/>
        </p:nvSpPr>
        <p:spPr>
          <a:xfrm>
            <a:off x="6144768" y="1971294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6" name="span"/>
          <p:cNvSpPr/>
          <p:nvPr/>
        </p:nvSpPr>
        <p:spPr>
          <a:xfrm>
            <a:off x="2438400" y="217665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7" name="span"/>
          <p:cNvSpPr/>
          <p:nvPr/>
        </p:nvSpPr>
        <p:spPr>
          <a:xfrm>
            <a:off x="2633472" y="2176653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8" name="span"/>
          <p:cNvSpPr/>
          <p:nvPr/>
        </p:nvSpPr>
        <p:spPr>
          <a:xfrm>
            <a:off x="3218688" y="217665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19" name="span"/>
          <p:cNvSpPr/>
          <p:nvPr/>
        </p:nvSpPr>
        <p:spPr>
          <a:xfrm>
            <a:off x="3316224" y="2176653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0" name="span"/>
          <p:cNvSpPr/>
          <p:nvPr/>
        </p:nvSpPr>
        <p:spPr>
          <a:xfrm>
            <a:off x="4194048" y="217665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1" name="span"/>
          <p:cNvSpPr/>
          <p:nvPr/>
        </p:nvSpPr>
        <p:spPr>
          <a:xfrm>
            <a:off x="4291584" y="2176653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2" name="span"/>
          <p:cNvSpPr/>
          <p:nvPr/>
        </p:nvSpPr>
        <p:spPr>
          <a:xfrm>
            <a:off x="5462016" y="2176653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3" name="span"/>
          <p:cNvSpPr/>
          <p:nvPr/>
        </p:nvSpPr>
        <p:spPr>
          <a:xfrm>
            <a:off x="5559552" y="2176653"/>
            <a:ext cx="117043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4" name="span"/>
          <p:cNvSpPr/>
          <p:nvPr/>
        </p:nvSpPr>
        <p:spPr>
          <a:xfrm>
            <a:off x="6729984" y="2176653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5" name="span"/>
          <p:cNvSpPr/>
          <p:nvPr/>
        </p:nvSpPr>
        <p:spPr>
          <a:xfrm>
            <a:off x="2438400" y="2382012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6" name="span"/>
          <p:cNvSpPr/>
          <p:nvPr/>
        </p:nvSpPr>
        <p:spPr>
          <a:xfrm>
            <a:off x="2828544" y="2382012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7" name="span"/>
          <p:cNvSpPr/>
          <p:nvPr/>
        </p:nvSpPr>
        <p:spPr>
          <a:xfrm>
            <a:off x="3218688" y="238201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8" name="span"/>
          <p:cNvSpPr/>
          <p:nvPr/>
        </p:nvSpPr>
        <p:spPr>
          <a:xfrm>
            <a:off x="3413760" y="2382012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29" name="span"/>
          <p:cNvSpPr/>
          <p:nvPr/>
        </p:nvSpPr>
        <p:spPr>
          <a:xfrm>
            <a:off x="4389120" y="238201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0" name="span"/>
          <p:cNvSpPr/>
          <p:nvPr/>
        </p:nvSpPr>
        <p:spPr>
          <a:xfrm>
            <a:off x="2438400" y="2587371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1" name="span"/>
          <p:cNvSpPr/>
          <p:nvPr/>
        </p:nvSpPr>
        <p:spPr>
          <a:xfrm>
            <a:off x="2828544" y="2587371"/>
            <a:ext cx="107289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2" name="span"/>
          <p:cNvSpPr/>
          <p:nvPr/>
        </p:nvSpPr>
        <p:spPr>
          <a:xfrm>
            <a:off x="3901440" y="258737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3" name="span"/>
          <p:cNvSpPr/>
          <p:nvPr/>
        </p:nvSpPr>
        <p:spPr>
          <a:xfrm>
            <a:off x="4096512" y="2587371"/>
            <a:ext cx="32186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4" name="span"/>
          <p:cNvSpPr/>
          <p:nvPr/>
        </p:nvSpPr>
        <p:spPr>
          <a:xfrm>
            <a:off x="7315200" y="2587371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5" name="span"/>
          <p:cNvSpPr/>
          <p:nvPr/>
        </p:nvSpPr>
        <p:spPr>
          <a:xfrm>
            <a:off x="2438400" y="279273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6" name="span"/>
          <p:cNvSpPr/>
          <p:nvPr/>
        </p:nvSpPr>
        <p:spPr>
          <a:xfrm>
            <a:off x="2828544" y="2792730"/>
            <a:ext cx="107289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7" name="span"/>
          <p:cNvSpPr/>
          <p:nvPr/>
        </p:nvSpPr>
        <p:spPr>
          <a:xfrm>
            <a:off x="3901440" y="279273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8" name="span"/>
          <p:cNvSpPr/>
          <p:nvPr/>
        </p:nvSpPr>
        <p:spPr>
          <a:xfrm>
            <a:off x="2438400" y="2998089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39" name="span"/>
          <p:cNvSpPr/>
          <p:nvPr/>
        </p:nvSpPr>
        <p:spPr>
          <a:xfrm>
            <a:off x="3023616" y="2998089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0" name="span"/>
          <p:cNvSpPr/>
          <p:nvPr/>
        </p:nvSpPr>
        <p:spPr>
          <a:xfrm>
            <a:off x="3413760" y="2998089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1" name="span"/>
          <p:cNvSpPr/>
          <p:nvPr/>
        </p:nvSpPr>
        <p:spPr>
          <a:xfrm>
            <a:off x="3608832" y="2998089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2" name="span"/>
          <p:cNvSpPr/>
          <p:nvPr/>
        </p:nvSpPr>
        <p:spPr>
          <a:xfrm>
            <a:off x="4389120" y="2998089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3" name="span"/>
          <p:cNvSpPr/>
          <p:nvPr/>
        </p:nvSpPr>
        <p:spPr>
          <a:xfrm>
            <a:off x="2438400" y="3203448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4" name="span"/>
          <p:cNvSpPr/>
          <p:nvPr/>
        </p:nvSpPr>
        <p:spPr>
          <a:xfrm>
            <a:off x="3023616" y="3203448"/>
            <a:ext cx="97536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5" name="span"/>
          <p:cNvSpPr/>
          <p:nvPr/>
        </p:nvSpPr>
        <p:spPr>
          <a:xfrm>
            <a:off x="3998976" y="3203448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6" name="span"/>
          <p:cNvSpPr/>
          <p:nvPr/>
        </p:nvSpPr>
        <p:spPr>
          <a:xfrm>
            <a:off x="2438400" y="3408807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7" name="span"/>
          <p:cNvSpPr/>
          <p:nvPr/>
        </p:nvSpPr>
        <p:spPr>
          <a:xfrm>
            <a:off x="3218688" y="3408807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8" name="span"/>
          <p:cNvSpPr/>
          <p:nvPr/>
        </p:nvSpPr>
        <p:spPr>
          <a:xfrm>
            <a:off x="3608832" y="3408807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49" name="span"/>
          <p:cNvSpPr/>
          <p:nvPr/>
        </p:nvSpPr>
        <p:spPr>
          <a:xfrm>
            <a:off x="3998976" y="3408807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0" name="span"/>
          <p:cNvSpPr/>
          <p:nvPr/>
        </p:nvSpPr>
        <p:spPr>
          <a:xfrm>
            <a:off x="4389120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1" name="span"/>
          <p:cNvSpPr/>
          <p:nvPr/>
        </p:nvSpPr>
        <p:spPr>
          <a:xfrm>
            <a:off x="4584192" y="3408807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2" name="span"/>
          <p:cNvSpPr/>
          <p:nvPr/>
        </p:nvSpPr>
        <p:spPr>
          <a:xfrm>
            <a:off x="5364480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3" name="span"/>
          <p:cNvSpPr/>
          <p:nvPr/>
        </p:nvSpPr>
        <p:spPr>
          <a:xfrm>
            <a:off x="5559552" y="3408807"/>
            <a:ext cx="107289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4" name="span"/>
          <p:cNvSpPr/>
          <p:nvPr/>
        </p:nvSpPr>
        <p:spPr>
          <a:xfrm>
            <a:off x="6632448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5" name="span"/>
          <p:cNvSpPr/>
          <p:nvPr/>
        </p:nvSpPr>
        <p:spPr>
          <a:xfrm>
            <a:off x="6827520" y="3408807"/>
            <a:ext cx="26334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6" name="span"/>
          <p:cNvSpPr/>
          <p:nvPr/>
        </p:nvSpPr>
        <p:spPr>
          <a:xfrm>
            <a:off x="9460992" y="3408807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7" name="span"/>
          <p:cNvSpPr/>
          <p:nvPr/>
        </p:nvSpPr>
        <p:spPr>
          <a:xfrm>
            <a:off x="2438400" y="3614166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8" name="span"/>
          <p:cNvSpPr/>
          <p:nvPr/>
        </p:nvSpPr>
        <p:spPr>
          <a:xfrm>
            <a:off x="2438400" y="3819525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59" name="span"/>
          <p:cNvSpPr/>
          <p:nvPr/>
        </p:nvSpPr>
        <p:spPr>
          <a:xfrm>
            <a:off x="3023616" y="3819525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0" name="span"/>
          <p:cNvSpPr/>
          <p:nvPr/>
        </p:nvSpPr>
        <p:spPr>
          <a:xfrm>
            <a:off x="3803904" y="3819525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1" name="span"/>
          <p:cNvSpPr/>
          <p:nvPr/>
        </p:nvSpPr>
        <p:spPr>
          <a:xfrm>
            <a:off x="4096512" y="3819525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2" name="span"/>
          <p:cNvSpPr/>
          <p:nvPr/>
        </p:nvSpPr>
        <p:spPr>
          <a:xfrm>
            <a:off x="4681728" y="3819525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3" name="span"/>
          <p:cNvSpPr/>
          <p:nvPr/>
        </p:nvSpPr>
        <p:spPr>
          <a:xfrm>
            <a:off x="2438400" y="4024884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4" name="span"/>
          <p:cNvSpPr/>
          <p:nvPr/>
        </p:nvSpPr>
        <p:spPr>
          <a:xfrm>
            <a:off x="2438400" y="4230243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5" name="span"/>
          <p:cNvSpPr/>
          <p:nvPr/>
        </p:nvSpPr>
        <p:spPr>
          <a:xfrm>
            <a:off x="2828544" y="4230243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6" name="span"/>
          <p:cNvSpPr/>
          <p:nvPr/>
        </p:nvSpPr>
        <p:spPr>
          <a:xfrm>
            <a:off x="3511296" y="4230243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7" name="span"/>
          <p:cNvSpPr/>
          <p:nvPr/>
        </p:nvSpPr>
        <p:spPr>
          <a:xfrm>
            <a:off x="3803904" y="4230243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8" name="span"/>
          <p:cNvSpPr/>
          <p:nvPr/>
        </p:nvSpPr>
        <p:spPr>
          <a:xfrm>
            <a:off x="4194048" y="4230243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69" name="span"/>
          <p:cNvSpPr/>
          <p:nvPr/>
        </p:nvSpPr>
        <p:spPr>
          <a:xfrm>
            <a:off x="4584192" y="4230243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0" name="span"/>
          <p:cNvSpPr/>
          <p:nvPr/>
        </p:nvSpPr>
        <p:spPr>
          <a:xfrm>
            <a:off x="5071872" y="4230243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1" name="span"/>
          <p:cNvSpPr/>
          <p:nvPr/>
        </p:nvSpPr>
        <p:spPr>
          <a:xfrm>
            <a:off x="2438400" y="4435602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2" name="span"/>
          <p:cNvSpPr/>
          <p:nvPr/>
        </p:nvSpPr>
        <p:spPr>
          <a:xfrm>
            <a:off x="3023616" y="4435602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3" name="span"/>
          <p:cNvSpPr/>
          <p:nvPr/>
        </p:nvSpPr>
        <p:spPr>
          <a:xfrm>
            <a:off x="3706368" y="4435602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4" name="span"/>
          <p:cNvSpPr/>
          <p:nvPr/>
        </p:nvSpPr>
        <p:spPr>
          <a:xfrm>
            <a:off x="3803904" y="4435602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5" name="span"/>
          <p:cNvSpPr/>
          <p:nvPr/>
        </p:nvSpPr>
        <p:spPr>
          <a:xfrm>
            <a:off x="4194048" y="4435602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6" name="span"/>
          <p:cNvSpPr/>
          <p:nvPr/>
        </p:nvSpPr>
        <p:spPr>
          <a:xfrm>
            <a:off x="2438400" y="464096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7" name="span"/>
          <p:cNvSpPr/>
          <p:nvPr/>
        </p:nvSpPr>
        <p:spPr>
          <a:xfrm>
            <a:off x="3023616" y="4640961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8" name="span"/>
          <p:cNvSpPr/>
          <p:nvPr/>
        </p:nvSpPr>
        <p:spPr>
          <a:xfrm>
            <a:off x="3608832" y="4640961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79" name="span"/>
          <p:cNvSpPr/>
          <p:nvPr/>
        </p:nvSpPr>
        <p:spPr>
          <a:xfrm>
            <a:off x="2438400" y="4846320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0" name="span"/>
          <p:cNvSpPr/>
          <p:nvPr/>
        </p:nvSpPr>
        <p:spPr>
          <a:xfrm>
            <a:off x="3218688" y="4846320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1" name="span"/>
          <p:cNvSpPr/>
          <p:nvPr/>
        </p:nvSpPr>
        <p:spPr>
          <a:xfrm>
            <a:off x="3901440" y="4846320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2" name="span"/>
          <p:cNvSpPr/>
          <p:nvPr/>
        </p:nvSpPr>
        <p:spPr>
          <a:xfrm>
            <a:off x="4389120" y="484632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3" name="span"/>
          <p:cNvSpPr/>
          <p:nvPr/>
        </p:nvSpPr>
        <p:spPr>
          <a:xfrm>
            <a:off x="4779264" y="484632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4" name="span"/>
          <p:cNvSpPr/>
          <p:nvPr/>
        </p:nvSpPr>
        <p:spPr>
          <a:xfrm>
            <a:off x="4974336" y="4846320"/>
            <a:ext cx="58521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5" name="span"/>
          <p:cNvSpPr/>
          <p:nvPr/>
        </p:nvSpPr>
        <p:spPr>
          <a:xfrm>
            <a:off x="5559552" y="484632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6" name="span"/>
          <p:cNvSpPr/>
          <p:nvPr/>
        </p:nvSpPr>
        <p:spPr>
          <a:xfrm>
            <a:off x="5754624" y="484632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7" name="span"/>
          <p:cNvSpPr/>
          <p:nvPr/>
        </p:nvSpPr>
        <p:spPr>
          <a:xfrm>
            <a:off x="6144768" y="484632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8" name="span"/>
          <p:cNvSpPr/>
          <p:nvPr/>
        </p:nvSpPr>
        <p:spPr>
          <a:xfrm>
            <a:off x="6339840" y="4846320"/>
            <a:ext cx="68275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89" name="span"/>
          <p:cNvSpPr/>
          <p:nvPr/>
        </p:nvSpPr>
        <p:spPr>
          <a:xfrm>
            <a:off x="7022592" y="4846320"/>
            <a:ext cx="195072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0" name="span"/>
          <p:cNvSpPr/>
          <p:nvPr/>
        </p:nvSpPr>
        <p:spPr>
          <a:xfrm>
            <a:off x="7217664" y="4846320"/>
            <a:ext cx="39014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1" name="span"/>
          <p:cNvSpPr/>
          <p:nvPr/>
        </p:nvSpPr>
        <p:spPr>
          <a:xfrm>
            <a:off x="7607808" y="4846320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2" name="span"/>
          <p:cNvSpPr/>
          <p:nvPr/>
        </p:nvSpPr>
        <p:spPr>
          <a:xfrm>
            <a:off x="7705344" y="4846320"/>
            <a:ext cx="877824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3" name="span"/>
          <p:cNvSpPr/>
          <p:nvPr/>
        </p:nvSpPr>
        <p:spPr>
          <a:xfrm>
            <a:off x="8583168" y="4846320"/>
            <a:ext cx="29260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4" name="span"/>
          <p:cNvSpPr/>
          <p:nvPr/>
        </p:nvSpPr>
        <p:spPr>
          <a:xfrm>
            <a:off x="2438400" y="5051679"/>
            <a:ext cx="780288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5" name="span"/>
          <p:cNvSpPr/>
          <p:nvPr/>
        </p:nvSpPr>
        <p:spPr>
          <a:xfrm>
            <a:off x="2438400" y="5257038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6" name="span"/>
          <p:cNvSpPr/>
          <p:nvPr/>
        </p:nvSpPr>
        <p:spPr>
          <a:xfrm>
            <a:off x="2438400" y="5462397"/>
            <a:ext cx="487680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7" name="span"/>
          <p:cNvSpPr/>
          <p:nvPr/>
        </p:nvSpPr>
        <p:spPr>
          <a:xfrm>
            <a:off x="2438400" y="5667756"/>
            <a:ext cx="97536" cy="207264"/>
          </a:xfrm>
          <a:prstGeom prst="rect">
            <a:avLst/>
          </a:prstGeom>
          <a:solidFill>
            <a:srgbClr val="282C34"/>
          </a:solidFill>
          <a:ln w="12700">
            <a:solidFill>
              <a:srgbClr val="282C34">
                <a:alpha val="0"/>
              </a:srgbClr>
            </a:solidFill>
            <a:prstDash val="solid"/>
          </a:ln>
        </p:spPr>
      </p:sp>
      <p:sp>
        <p:nvSpPr>
          <p:cNvPr id="98" name="pre.freya@code:code"/>
          <p:cNvSpPr/>
          <p:nvPr/>
        </p:nvSpPr>
        <p:spPr>
          <a:xfrm>
            <a:off x="2438400" y="1971294"/>
            <a:ext cx="7375672" cy="390372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if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(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"modelContext"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window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navigator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window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navigator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E5C07B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modelContext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.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registerTool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name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"add-todo"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description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"Add a new todo item to the list"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inputSchema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"object"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properties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"string"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description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"The text of the todo item"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},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required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[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"text"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]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},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execute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},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agent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61AFE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addTodo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(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return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{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 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content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[{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type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"text"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, 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text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: 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`Todo "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${</a:t>
            </a:r>
            <a:r>
              <a:rPr lang="en-US" sz="1244" u="none" dirty="0">
                <a:solidFill>
                  <a:srgbClr val="E06C75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text</a:t>
            </a:r>
            <a:r>
              <a:rPr lang="en-US" sz="1244" u="none" dirty="0">
                <a:solidFill>
                  <a:srgbClr val="C678DD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r>
              <a:rPr lang="en-US" sz="1244" u="none" dirty="0">
                <a:solidFill>
                  <a:srgbClr val="98C379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" added!`</a:t>
            </a: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}]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  };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  }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  });</a:t>
            </a:r>
            <a:endParaRPr lang="en-US" sz="1244" dirty="0"/>
          </a:p>
          <a:p>
            <a:pPr algn="l" indent="0" marL="0">
              <a:lnSpc>
                <a:spcPts val="1617"/>
              </a:lnSpc>
              <a:buNone/>
            </a:pPr>
            <a:r>
              <a:rPr lang="en-US" sz="1244" u="none" dirty="0">
                <a:solidFill>
                  <a:srgbClr val="ABB2BF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}</a:t>
            </a:r>
            <a:endParaRPr lang="en-US" sz="1244" dirty="0"/>
          </a:p>
        </p:txBody>
      </p:sp>
      <p:pic>
        <p:nvPicPr>
          <p:cNvPr id="99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00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nf-purple-50.theme@separator.theme@separator--no-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8808720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Demo of Gemini Nano in Action 🧑‍💻</a:t>
            </a:r>
            <a:endParaRPr lang="en-US" sz="4277" dirty="0"/>
          </a:p>
        </p:txBody>
      </p:sp>
      <p:pic>
        <p:nvPicPr>
          <p:cNvPr id="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33588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Links and Videos</a:t>
            </a:r>
            <a:endParaRPr lang="en-US" sz="3240" dirty="0"/>
          </a:p>
        </p:txBody>
      </p:sp>
      <p:sp>
        <p:nvSpPr>
          <p:cNvPr id="5" name="span"/>
          <p:cNvSpPr/>
          <p:nvPr/>
        </p:nvSpPr>
        <p:spPr>
          <a:xfrm>
            <a:off x="487680" y="1571625"/>
            <a:ext cx="290779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Built-in AI Documentation</a:t>
            </a:r>
            <a:endParaRPr lang="en-US" sz="1814" dirty="0"/>
          </a:p>
        </p:txBody>
      </p:sp>
      <p:sp>
        <p:nvSpPr>
          <p:cNvPr id="6" name="a">
            <a:hlinkClick r:id="rId1" tooltip=""/>
          </p:cNvPr>
          <p:cNvSpPr/>
          <p:nvPr/>
        </p:nvSpPr>
        <p:spPr>
          <a:xfrm>
            <a:off x="487680" y="1862423"/>
            <a:ext cx="45171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https://developer.chrome.com/docs/ai/built-in</a:t>
            </a:r>
            <a:endParaRPr lang="en-US" sz="1555" dirty="0"/>
          </a:p>
        </p:txBody>
      </p:sp>
      <p:sp>
        <p:nvSpPr>
          <p:cNvPr id="7" name="span"/>
          <p:cNvSpPr/>
          <p:nvPr/>
        </p:nvSpPr>
        <p:spPr>
          <a:xfrm>
            <a:off x="487680" y="2912745"/>
            <a:ext cx="482193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Build a guessing game with the Prompt API</a:t>
            </a:r>
            <a:endParaRPr lang="en-US" sz="1814" dirty="0"/>
          </a:p>
        </p:txBody>
      </p:sp>
      <p:sp>
        <p:nvSpPr>
          <p:cNvPr id="8" name="a">
            <a:hlinkClick r:id="rId2" tooltip=""/>
          </p:cNvPr>
          <p:cNvSpPr/>
          <p:nvPr/>
        </p:nvSpPr>
        <p:spPr>
          <a:xfrm>
            <a:off x="487680" y="3203543"/>
            <a:ext cx="595579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https://developer.chrome.com/blog/ai-guessing-game?hl=en</a:t>
            </a:r>
            <a:endParaRPr lang="en-US" sz="1555" dirty="0"/>
          </a:p>
        </p:txBody>
      </p:sp>
      <p:sp>
        <p:nvSpPr>
          <p:cNvPr id="9" name="span"/>
          <p:cNvSpPr/>
          <p:nvPr/>
        </p:nvSpPr>
        <p:spPr>
          <a:xfrm>
            <a:off x="487680" y="4253865"/>
            <a:ext cx="5394960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Practical built-in AI with Gemini Nano in Chrome</a:t>
            </a:r>
            <a:endParaRPr lang="en-US" sz="1814" dirty="0"/>
          </a:p>
        </p:txBody>
      </p:sp>
      <p:sp>
        <p:nvSpPr>
          <p:cNvPr id="10" name="a">
            <a:hlinkClick r:id="rId3" tooltip=""/>
          </p:cNvPr>
          <p:cNvSpPr/>
          <p:nvPr/>
        </p:nvSpPr>
        <p:spPr>
          <a:xfrm>
            <a:off x="487680" y="4544663"/>
            <a:ext cx="505358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https://www.youtube.com/watch?v=CjpZCWYrSxM</a:t>
            </a:r>
            <a:endParaRPr lang="en-US" sz="1555" dirty="0"/>
          </a:p>
        </p:txBody>
      </p:sp>
      <p:sp>
        <p:nvSpPr>
          <p:cNvPr id="11" name="span"/>
          <p:cNvSpPr/>
          <p:nvPr/>
        </p:nvSpPr>
        <p:spPr>
          <a:xfrm>
            <a:off x="487680" y="5594985"/>
            <a:ext cx="7693152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Lessons learned from being customer zero of Chrome's built-in APIs</a:t>
            </a:r>
            <a:endParaRPr lang="en-US" sz="1814" dirty="0"/>
          </a:p>
        </p:txBody>
      </p:sp>
      <p:sp>
        <p:nvSpPr>
          <p:cNvPr id="12" name="a">
            <a:hlinkClick r:id="rId4" tooltip=""/>
          </p:cNvPr>
          <p:cNvSpPr/>
          <p:nvPr/>
        </p:nvSpPr>
        <p:spPr>
          <a:xfrm>
            <a:off x="487680" y="5885783"/>
            <a:ext cx="497433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166B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https://www.youtube.com/watch?v=surh_D8CU9A</a:t>
            </a:r>
            <a:endParaRPr lang="en-US" sz="1555" dirty="0"/>
          </a:p>
        </p:txBody>
      </p:sp>
      <p:pic>
        <p:nvPicPr>
          <p:cNvPr id="13" name="svg.freya@svg.theme@logo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4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bg-midnight.theme@separator.theme@separator--no-imag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3083052"/>
            <a:ext cx="6723888" cy="65227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277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Conclusion &amp; The Future 🚀</a:t>
            </a:r>
            <a:endParaRPr lang="en-US" sz="4277" dirty="0"/>
          </a:p>
        </p:txBody>
      </p:sp>
      <p:pic>
        <p:nvPicPr>
          <p:cNvPr id="5" name="svg.freya@svg.theme@logo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6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svg.freya@svg.theme@icon.theme@slide-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9200" y="4023360"/>
            <a:ext cx="3657600" cy="3657600"/>
          </a:xfrm>
          <a:prstGeom prst="rect">
            <a:avLst/>
          </a:prstGeom>
        </p:spPr>
      </p:pic>
      <p:sp>
        <p:nvSpPr>
          <p:cNvPr id="5" name="span"/>
          <p:cNvSpPr/>
          <p:nvPr/>
        </p:nvSpPr>
        <p:spPr>
          <a:xfrm>
            <a:off x="487680" y="518160"/>
            <a:ext cx="660806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The Hybrid Future: Cloud + Client</a:t>
            </a:r>
            <a:endParaRPr lang="en-US" sz="3240" dirty="0"/>
          </a:p>
        </p:txBody>
      </p:sp>
      <p:sp>
        <p:nvSpPr>
          <p:cNvPr id="6" name="span"/>
          <p:cNvSpPr/>
          <p:nvPr/>
        </p:nvSpPr>
        <p:spPr>
          <a:xfrm>
            <a:off x="487680" y="1571625"/>
            <a:ext cx="44500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7" name="span"/>
          <p:cNvSpPr/>
          <p:nvPr/>
        </p:nvSpPr>
        <p:spPr>
          <a:xfrm>
            <a:off x="999744" y="1571625"/>
            <a:ext cx="6766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future</a:t>
            </a:r>
            <a:endParaRPr lang="en-US" sz="1944" dirty="0"/>
          </a:p>
        </p:txBody>
      </p:sp>
      <p:sp>
        <p:nvSpPr>
          <p:cNvPr id="8" name="span"/>
          <p:cNvSpPr/>
          <p:nvPr/>
        </p:nvSpPr>
        <p:spPr>
          <a:xfrm>
            <a:off x="1743456" y="1571625"/>
            <a:ext cx="2316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of</a:t>
            </a:r>
            <a:endParaRPr lang="en-US" sz="1944" dirty="0"/>
          </a:p>
        </p:txBody>
      </p:sp>
      <p:sp>
        <p:nvSpPr>
          <p:cNvPr id="9" name="span"/>
          <p:cNvSpPr/>
          <p:nvPr/>
        </p:nvSpPr>
        <p:spPr>
          <a:xfrm>
            <a:off x="2042160" y="1571625"/>
            <a:ext cx="4815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web</a:t>
            </a:r>
            <a:endParaRPr lang="en-US" sz="1944" dirty="0"/>
          </a:p>
        </p:txBody>
      </p:sp>
      <p:sp>
        <p:nvSpPr>
          <p:cNvPr id="10" name="span"/>
          <p:cNvSpPr/>
          <p:nvPr/>
        </p:nvSpPr>
        <p:spPr>
          <a:xfrm>
            <a:off x="2590800" y="1571625"/>
            <a:ext cx="2316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</a:t>
            </a:r>
            <a:endParaRPr lang="en-US" sz="1944" dirty="0"/>
          </a:p>
        </p:txBody>
      </p:sp>
      <p:sp>
        <p:nvSpPr>
          <p:cNvPr id="11" name="span"/>
          <p:cNvSpPr/>
          <p:nvPr/>
        </p:nvSpPr>
        <p:spPr>
          <a:xfrm>
            <a:off x="2889504" y="1571625"/>
            <a:ext cx="1828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12" name="span"/>
          <p:cNvSpPr/>
          <p:nvPr/>
        </p:nvSpPr>
        <p:spPr>
          <a:xfrm>
            <a:off x="3139440" y="1571625"/>
            <a:ext cx="36576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not</a:t>
            </a:r>
            <a:endParaRPr lang="en-US" sz="1944" dirty="0"/>
          </a:p>
        </p:txBody>
      </p:sp>
      <p:sp>
        <p:nvSpPr>
          <p:cNvPr id="13" name="span"/>
          <p:cNvSpPr/>
          <p:nvPr/>
        </p:nvSpPr>
        <p:spPr>
          <a:xfrm>
            <a:off x="5425440" y="1571625"/>
            <a:ext cx="6705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,</a:t>
            </a:r>
            <a:endParaRPr lang="en-US" sz="1944" dirty="0"/>
          </a:p>
        </p:txBody>
      </p:sp>
      <p:sp>
        <p:nvSpPr>
          <p:cNvPr id="14" name="span"/>
          <p:cNvSpPr/>
          <p:nvPr/>
        </p:nvSpPr>
        <p:spPr>
          <a:xfrm>
            <a:off x="5559552" y="1571625"/>
            <a:ext cx="36576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but</a:t>
            </a:r>
            <a:endParaRPr lang="en-US" sz="1944" dirty="0"/>
          </a:p>
        </p:txBody>
      </p:sp>
      <p:sp>
        <p:nvSpPr>
          <p:cNvPr id="15" name="strong"/>
          <p:cNvSpPr/>
          <p:nvPr/>
        </p:nvSpPr>
        <p:spPr>
          <a:xfrm>
            <a:off x="3572256" y="1571625"/>
            <a:ext cx="7132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Cloud</a:t>
            </a:r>
            <a:endParaRPr lang="en-US" sz="1944" dirty="0"/>
          </a:p>
        </p:txBody>
      </p:sp>
      <p:sp>
        <p:nvSpPr>
          <p:cNvPr id="16" name="strong"/>
          <p:cNvSpPr/>
          <p:nvPr/>
        </p:nvSpPr>
        <p:spPr>
          <a:xfrm>
            <a:off x="4346448" y="1571625"/>
            <a:ext cx="36576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vs.</a:t>
            </a:r>
            <a:endParaRPr lang="en-US" sz="1944" dirty="0"/>
          </a:p>
        </p:txBody>
      </p:sp>
      <p:sp>
        <p:nvSpPr>
          <p:cNvPr id="17" name="strong"/>
          <p:cNvSpPr/>
          <p:nvPr/>
        </p:nvSpPr>
        <p:spPr>
          <a:xfrm>
            <a:off x="4773168" y="1571625"/>
            <a:ext cx="65227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Local</a:t>
            </a:r>
            <a:endParaRPr lang="en-US" sz="1944" dirty="0"/>
          </a:p>
        </p:txBody>
      </p:sp>
      <p:sp>
        <p:nvSpPr>
          <p:cNvPr id="18" name="strong"/>
          <p:cNvSpPr/>
          <p:nvPr/>
        </p:nvSpPr>
        <p:spPr>
          <a:xfrm>
            <a:off x="5992368" y="1571625"/>
            <a:ext cx="71323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Cloud</a:t>
            </a:r>
            <a:endParaRPr lang="en-US" sz="1944" dirty="0"/>
          </a:p>
        </p:txBody>
      </p:sp>
      <p:sp>
        <p:nvSpPr>
          <p:cNvPr id="19" name="strong"/>
          <p:cNvSpPr/>
          <p:nvPr/>
        </p:nvSpPr>
        <p:spPr>
          <a:xfrm>
            <a:off x="6766560" y="1571625"/>
            <a:ext cx="16459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+</a:t>
            </a:r>
            <a:endParaRPr lang="en-US" sz="1944" dirty="0"/>
          </a:p>
        </p:txBody>
      </p:sp>
      <p:sp>
        <p:nvSpPr>
          <p:cNvPr id="20" name="strong"/>
          <p:cNvSpPr/>
          <p:nvPr/>
        </p:nvSpPr>
        <p:spPr>
          <a:xfrm>
            <a:off x="6992112" y="1571625"/>
            <a:ext cx="7071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</a:t>
            </a:r>
            <a:endParaRPr lang="en-US" sz="1944" dirty="0"/>
          </a:p>
        </p:txBody>
      </p:sp>
      <p:sp>
        <p:nvSpPr>
          <p:cNvPr id="21" name="span"/>
          <p:cNvSpPr/>
          <p:nvPr/>
        </p:nvSpPr>
        <p:spPr>
          <a:xfrm>
            <a:off x="1353312" y="2429637"/>
            <a:ext cx="9326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Handles</a:t>
            </a:r>
            <a:endParaRPr lang="en-US" sz="1944" dirty="0"/>
          </a:p>
        </p:txBody>
      </p:sp>
      <p:sp>
        <p:nvSpPr>
          <p:cNvPr id="22" name="span"/>
          <p:cNvSpPr/>
          <p:nvPr/>
        </p:nvSpPr>
        <p:spPr>
          <a:xfrm>
            <a:off x="2353056" y="2429637"/>
            <a:ext cx="9997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massive,</a:t>
            </a:r>
            <a:endParaRPr lang="en-US" sz="1944" dirty="0"/>
          </a:p>
        </p:txBody>
      </p:sp>
      <p:sp>
        <p:nvSpPr>
          <p:cNvPr id="23" name="span"/>
          <p:cNvSpPr/>
          <p:nvPr/>
        </p:nvSpPr>
        <p:spPr>
          <a:xfrm>
            <a:off x="3419856" y="2429637"/>
            <a:ext cx="190804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general-purpose</a:t>
            </a:r>
            <a:endParaRPr lang="en-US" sz="1944" dirty="0"/>
          </a:p>
        </p:txBody>
      </p:sp>
      <p:sp>
        <p:nvSpPr>
          <p:cNvPr id="24" name="span"/>
          <p:cNvSpPr/>
          <p:nvPr/>
        </p:nvSpPr>
        <p:spPr>
          <a:xfrm>
            <a:off x="5394960" y="2429637"/>
            <a:ext cx="59131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tasks</a:t>
            </a:r>
            <a:endParaRPr lang="en-US" sz="1944" dirty="0"/>
          </a:p>
        </p:txBody>
      </p:sp>
      <p:sp>
        <p:nvSpPr>
          <p:cNvPr id="25" name="strong"/>
          <p:cNvSpPr/>
          <p:nvPr/>
        </p:nvSpPr>
        <p:spPr>
          <a:xfrm>
            <a:off x="487680" y="2429637"/>
            <a:ext cx="79857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Cloud:</a:t>
            </a:r>
            <a:endParaRPr lang="en-US" sz="1944" dirty="0"/>
          </a:p>
        </p:txBody>
      </p:sp>
      <p:sp>
        <p:nvSpPr>
          <p:cNvPr id="26" name="span"/>
          <p:cNvSpPr/>
          <p:nvPr/>
        </p:nvSpPr>
        <p:spPr>
          <a:xfrm>
            <a:off x="1347216" y="3287649"/>
            <a:ext cx="9326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Handles</a:t>
            </a:r>
            <a:endParaRPr lang="en-US" sz="1944" dirty="0"/>
          </a:p>
        </p:txBody>
      </p:sp>
      <p:sp>
        <p:nvSpPr>
          <p:cNvPr id="27" name="span"/>
          <p:cNvSpPr/>
          <p:nvPr/>
        </p:nvSpPr>
        <p:spPr>
          <a:xfrm>
            <a:off x="2346960" y="3287649"/>
            <a:ext cx="48158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fast,</a:t>
            </a:r>
            <a:endParaRPr lang="en-US" sz="1944" dirty="0"/>
          </a:p>
        </p:txBody>
      </p:sp>
      <p:sp>
        <p:nvSpPr>
          <p:cNvPr id="28" name="span"/>
          <p:cNvSpPr/>
          <p:nvPr/>
        </p:nvSpPr>
        <p:spPr>
          <a:xfrm>
            <a:off x="2895600" y="3287649"/>
            <a:ext cx="8473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private,</a:t>
            </a:r>
            <a:endParaRPr lang="en-US" sz="1944" dirty="0"/>
          </a:p>
        </p:txBody>
      </p:sp>
      <p:sp>
        <p:nvSpPr>
          <p:cNvPr id="29" name="span"/>
          <p:cNvSpPr/>
          <p:nvPr/>
        </p:nvSpPr>
        <p:spPr>
          <a:xfrm>
            <a:off x="3810000" y="3287649"/>
            <a:ext cx="11887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contextual</a:t>
            </a:r>
            <a:endParaRPr lang="en-US" sz="1944" dirty="0"/>
          </a:p>
        </p:txBody>
      </p:sp>
      <p:sp>
        <p:nvSpPr>
          <p:cNvPr id="30" name="span"/>
          <p:cNvSpPr/>
          <p:nvPr/>
        </p:nvSpPr>
        <p:spPr>
          <a:xfrm>
            <a:off x="5065776" y="3287649"/>
            <a:ext cx="59131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tasks</a:t>
            </a:r>
            <a:endParaRPr lang="en-US" sz="1944" dirty="0"/>
          </a:p>
        </p:txBody>
      </p:sp>
      <p:sp>
        <p:nvSpPr>
          <p:cNvPr id="31" name="strong"/>
          <p:cNvSpPr/>
          <p:nvPr/>
        </p:nvSpPr>
        <p:spPr>
          <a:xfrm>
            <a:off x="487680" y="3287649"/>
            <a:ext cx="7924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Client:</a:t>
            </a:r>
            <a:endParaRPr lang="en-US" sz="1944" dirty="0"/>
          </a:p>
        </p:txBody>
      </p:sp>
      <p:sp>
        <p:nvSpPr>
          <p:cNvPr id="32" name="span"/>
          <p:cNvSpPr/>
          <p:nvPr/>
        </p:nvSpPr>
        <p:spPr>
          <a:xfrm>
            <a:off x="487680" y="4145661"/>
            <a:ext cx="44500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33" name="span"/>
          <p:cNvSpPr/>
          <p:nvPr/>
        </p:nvSpPr>
        <p:spPr>
          <a:xfrm>
            <a:off x="999744" y="4145661"/>
            <a:ext cx="932688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browser</a:t>
            </a:r>
            <a:endParaRPr lang="en-US" sz="1944" dirty="0"/>
          </a:p>
        </p:txBody>
      </p:sp>
      <p:sp>
        <p:nvSpPr>
          <p:cNvPr id="34" name="span"/>
          <p:cNvSpPr/>
          <p:nvPr/>
        </p:nvSpPr>
        <p:spPr>
          <a:xfrm>
            <a:off x="1999488" y="4145661"/>
            <a:ext cx="18288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is</a:t>
            </a:r>
            <a:endParaRPr lang="en-US" sz="1944" dirty="0"/>
          </a:p>
        </p:txBody>
      </p:sp>
      <p:sp>
        <p:nvSpPr>
          <p:cNvPr id="35" name="span"/>
          <p:cNvSpPr/>
          <p:nvPr/>
        </p:nvSpPr>
        <p:spPr>
          <a:xfrm>
            <a:off x="2249424" y="4145661"/>
            <a:ext cx="95707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evolving</a:t>
            </a:r>
            <a:endParaRPr lang="en-US" sz="1944" dirty="0"/>
          </a:p>
        </p:txBody>
      </p:sp>
      <p:sp>
        <p:nvSpPr>
          <p:cNvPr id="36" name="span"/>
          <p:cNvSpPr/>
          <p:nvPr/>
        </p:nvSpPr>
        <p:spPr>
          <a:xfrm>
            <a:off x="3273552" y="4145661"/>
            <a:ext cx="53035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from</a:t>
            </a:r>
            <a:endParaRPr lang="en-US" sz="1944" dirty="0"/>
          </a:p>
        </p:txBody>
      </p:sp>
      <p:sp>
        <p:nvSpPr>
          <p:cNvPr id="37" name="span"/>
          <p:cNvSpPr/>
          <p:nvPr/>
        </p:nvSpPr>
        <p:spPr>
          <a:xfrm>
            <a:off x="3870960" y="4145661"/>
            <a:ext cx="134112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</a:t>
            </a:r>
            <a:endParaRPr lang="en-US" sz="1944" dirty="0"/>
          </a:p>
        </p:txBody>
      </p:sp>
      <p:sp>
        <p:nvSpPr>
          <p:cNvPr id="38" name="span"/>
          <p:cNvSpPr/>
          <p:nvPr/>
        </p:nvSpPr>
        <p:spPr>
          <a:xfrm>
            <a:off x="4072128" y="4145661"/>
            <a:ext cx="579120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mere</a:t>
            </a:r>
            <a:endParaRPr lang="en-US" sz="1944" dirty="0"/>
          </a:p>
        </p:txBody>
      </p:sp>
      <p:sp>
        <p:nvSpPr>
          <p:cNvPr id="39" name="span"/>
          <p:cNvSpPr/>
          <p:nvPr/>
        </p:nvSpPr>
        <p:spPr>
          <a:xfrm>
            <a:off x="4718304" y="4145661"/>
            <a:ext cx="115214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document</a:t>
            </a:r>
            <a:endParaRPr lang="en-US" sz="1944" dirty="0"/>
          </a:p>
        </p:txBody>
      </p:sp>
      <p:sp>
        <p:nvSpPr>
          <p:cNvPr id="40" name="span"/>
          <p:cNvSpPr/>
          <p:nvPr/>
        </p:nvSpPr>
        <p:spPr>
          <a:xfrm>
            <a:off x="5937504" y="4145661"/>
            <a:ext cx="75590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viewer</a:t>
            </a:r>
            <a:endParaRPr lang="en-US" sz="1944" dirty="0"/>
          </a:p>
        </p:txBody>
      </p:sp>
      <p:sp>
        <p:nvSpPr>
          <p:cNvPr id="41" name="span"/>
          <p:cNvSpPr/>
          <p:nvPr/>
        </p:nvSpPr>
        <p:spPr>
          <a:xfrm>
            <a:off x="6760464" y="4145661"/>
            <a:ext cx="42062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into</a:t>
            </a:r>
            <a:endParaRPr lang="en-US" sz="1944" dirty="0"/>
          </a:p>
        </p:txBody>
      </p:sp>
      <p:sp>
        <p:nvSpPr>
          <p:cNvPr id="42" name="span"/>
          <p:cNvSpPr/>
          <p:nvPr/>
        </p:nvSpPr>
        <p:spPr>
          <a:xfrm>
            <a:off x="7248144" y="4145661"/>
            <a:ext cx="35966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the</a:t>
            </a:r>
            <a:endParaRPr lang="en-US" sz="1944" dirty="0"/>
          </a:p>
        </p:txBody>
      </p:sp>
      <p:sp>
        <p:nvSpPr>
          <p:cNvPr id="43" name="span"/>
          <p:cNvSpPr/>
          <p:nvPr/>
        </p:nvSpPr>
        <p:spPr>
          <a:xfrm>
            <a:off x="7674864" y="4145661"/>
            <a:ext cx="87782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primary</a:t>
            </a:r>
            <a:endParaRPr lang="en-US" sz="1944" dirty="0"/>
          </a:p>
        </p:txBody>
      </p:sp>
      <p:sp>
        <p:nvSpPr>
          <p:cNvPr id="44" name="strong"/>
          <p:cNvSpPr/>
          <p:nvPr/>
        </p:nvSpPr>
        <p:spPr>
          <a:xfrm>
            <a:off x="8619744" y="4145661"/>
            <a:ext cx="249936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</a:t>
            </a:r>
            <a:endParaRPr lang="en-US" sz="1944" dirty="0"/>
          </a:p>
        </p:txBody>
      </p:sp>
      <p:sp>
        <p:nvSpPr>
          <p:cNvPr id="45" name="strong"/>
          <p:cNvSpPr/>
          <p:nvPr/>
        </p:nvSpPr>
        <p:spPr>
          <a:xfrm>
            <a:off x="8930640" y="4145661"/>
            <a:ext cx="72542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Agent</a:t>
            </a:r>
            <a:endParaRPr lang="en-US" sz="1944" dirty="0"/>
          </a:p>
        </p:txBody>
      </p:sp>
      <p:sp>
        <p:nvSpPr>
          <p:cNvPr id="46" name="strong"/>
          <p:cNvSpPr/>
          <p:nvPr/>
        </p:nvSpPr>
        <p:spPr>
          <a:xfrm>
            <a:off x="9717024" y="4145661"/>
            <a:ext cx="1030224" cy="29870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94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platform</a:t>
            </a:r>
            <a:endParaRPr lang="en-US" sz="1944" dirty="0"/>
          </a:p>
        </p:txBody>
      </p:sp>
      <p:pic>
        <p:nvPicPr>
          <p:cNvPr id="47" name="svg.freya@svg.theme@logo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48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svg.freya@svg.theme@icon.theme@slide-icon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19200" y="4023360"/>
            <a:ext cx="3657600" cy="3657600"/>
          </a:xfrm>
          <a:prstGeom prst="rect">
            <a:avLst/>
          </a:prstGeom>
        </p:spPr>
      </p:pic>
      <p:sp>
        <p:nvSpPr>
          <p:cNvPr id="5" name="span"/>
          <p:cNvSpPr/>
          <p:nvPr/>
        </p:nvSpPr>
        <p:spPr>
          <a:xfrm>
            <a:off x="487680" y="518160"/>
            <a:ext cx="446836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But with slow adoption</a:t>
            </a:r>
            <a:endParaRPr lang="en-US" sz="3240" dirty="0"/>
          </a:p>
        </p:txBody>
      </p:sp>
      <p:pic>
        <p:nvPicPr>
          <p:cNvPr id="6" name="img.freya@image.theme@default__image.theme@default__image--no-content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416493"/>
            <a:ext cx="3048000" cy="3048000"/>
          </a:xfrm>
          <a:prstGeom prst="rect">
            <a:avLst/>
          </a:prstGeom>
        </p:spPr>
      </p:pic>
      <p:sp>
        <p:nvSpPr>
          <p:cNvPr id="7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end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4" name="article.freya@slide.theme@e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sp>
        <p:nvSpPr>
          <p:cNvPr id="5" name="h1.theme@callout.theme@end__title"/>
          <p:cNvSpPr/>
          <p:nvPr/>
        </p:nvSpPr>
        <p:spPr>
          <a:xfrm>
            <a:off x="487680" y="4431030"/>
            <a:ext cx="3864864" cy="1157859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sp>
        <p:nvSpPr>
          <p:cNvPr id="6" name="h1.theme@callout.theme@end__title"/>
          <p:cNvSpPr/>
          <p:nvPr/>
        </p:nvSpPr>
        <p:spPr>
          <a:xfrm>
            <a:off x="487680" y="5466969"/>
            <a:ext cx="3864864" cy="1219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7" name="h1.theme@callout.theme@end__title"/>
          <p:cNvSpPr/>
          <p:nvPr/>
        </p:nvSpPr>
        <p:spPr>
          <a:xfrm>
            <a:off x="865632" y="4595622"/>
            <a:ext cx="310896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000E38"/>
                </a:solidFill>
                <a:latin typeface="Inter SemiBold" pitchFamily="34" charset="0"/>
                <a:ea typeface="Inter SemiBold" pitchFamily="34" charset="-122"/>
                <a:cs typeface="Inter SemiBold" pitchFamily="34" charset="-120"/>
              </a:rPr>
              <a:t>Thank you!</a:t>
            </a:r>
            <a:endParaRPr lang="en-US" sz="4536" dirty="0"/>
          </a:p>
        </p:txBody>
      </p:sp>
      <p:sp>
        <p:nvSpPr>
          <p:cNvPr id="8" name="footer.theme@end__footer"/>
          <p:cNvSpPr/>
          <p:nvPr/>
        </p:nvSpPr>
        <p:spPr>
          <a:xfrm>
            <a:off x="0" y="6076569"/>
            <a:ext cx="12192000" cy="750951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sp>
        <p:nvSpPr>
          <p:cNvPr id="9" name="strong.theme@end__social.theme@end__social--highlight.theme@end__social__author"/>
          <p:cNvSpPr/>
          <p:nvPr/>
        </p:nvSpPr>
        <p:spPr>
          <a:xfrm>
            <a:off x="487680" y="6161913"/>
            <a:ext cx="14874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 Del Puppo</a:t>
            </a:r>
            <a:endParaRPr lang="en-US" sz="1555" dirty="0"/>
          </a:p>
        </p:txBody>
      </p:sp>
      <p:sp>
        <p:nvSpPr>
          <p:cNvPr id="10" name="a.theme@end__social.theme@end__social__twitter">
            <a:hlinkClick r:id="rId2" tooltip=""/>
          </p:cNvPr>
          <p:cNvSpPr/>
          <p:nvPr/>
        </p:nvSpPr>
        <p:spPr>
          <a:xfrm>
            <a:off x="2340864" y="6161913"/>
            <a:ext cx="1030224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@puppo92</a:t>
            </a:r>
            <a:endParaRPr lang="en-US" sz="1555" dirty="0"/>
          </a:p>
        </p:txBody>
      </p:sp>
      <p:sp>
        <p:nvSpPr>
          <p:cNvPr id="11" name="span.theme@end__social.theme@end__social--highlight.theme@end__social__description"/>
          <p:cNvSpPr/>
          <p:nvPr/>
        </p:nvSpPr>
        <p:spPr>
          <a:xfrm>
            <a:off x="487680" y="6494717"/>
            <a:ext cx="10180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b="1" u="none" dirty="0">
                <a:solidFill>
                  <a:srgbClr val="00E5A4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2" name="a.theme@end__social.theme@end__social__email">
            <a:hlinkClick r:id="rId3" tooltip=""/>
          </p:cNvPr>
          <p:cNvSpPr/>
          <p:nvPr/>
        </p:nvSpPr>
        <p:spPr>
          <a:xfrm>
            <a:off x="2340864" y="6494717"/>
            <a:ext cx="1816608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FFFFFF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luca@delpuppo.net</a:t>
            </a:r>
            <a:endParaRPr lang="en-US" sz="1555" dirty="0"/>
          </a:p>
        </p:txBody>
      </p:sp>
      <p:sp>
        <p:nvSpPr>
          <p:cNvPr id="13" name="svg.freya@svg.theme@end__logo"/>
          <p:cNvSpPr/>
          <p:nvPr/>
        </p:nvSpPr>
        <p:spPr>
          <a:xfrm>
            <a:off x="9497568" y="6137529"/>
            <a:ext cx="12192" cy="629031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  <p:pic>
        <p:nvPicPr>
          <p:cNvPr id="14" name="svg.freya@svg.theme@end__logo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997440" y="6137529"/>
            <a:ext cx="1706880" cy="629031"/>
          </a:xfrm>
          <a:prstGeom prst="rect">
            <a:avLst/>
          </a:prstGeom>
        </p:spPr>
      </p:pic>
      <p:sp>
        <p:nvSpPr>
          <p:cNvPr id="15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span"/>
          <p:cNvSpPr/>
          <p:nvPr/>
        </p:nvSpPr>
        <p:spPr>
          <a:xfrm>
            <a:off x="487680" y="518160"/>
            <a:ext cx="2700528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GitHub Repos</a:t>
            </a:r>
            <a:endParaRPr lang="en-US" sz="3240" dirty="0"/>
          </a:p>
        </p:txBody>
      </p:sp>
      <p:sp>
        <p:nvSpPr>
          <p:cNvPr id="5" name="div.theme@item__spacer"/>
          <p:cNvSpPr/>
          <p:nvPr/>
        </p:nvSpPr>
        <p:spPr>
          <a:xfrm>
            <a:off x="6089904" y="1781080"/>
            <a:ext cx="12192" cy="4318826"/>
          </a:xfrm>
          <a:prstGeom prst="rect">
            <a:avLst/>
          </a:prstGeom>
          <a:solidFill>
            <a:srgbClr val="D4D4D4"/>
          </a:solidFill>
          <a:ln w="12700">
            <a:solidFill>
              <a:srgbClr val="D4D4D4">
                <a:alpha val="0"/>
              </a:srgbClr>
            </a:solidFill>
            <a:prstDash val="solid"/>
          </a:ln>
        </p:spPr>
      </p:sp>
      <p:pic>
        <p:nvPicPr>
          <p:cNvPr id="6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496312" y="2900363"/>
            <a:ext cx="1219200" cy="1219200"/>
          </a:xfrm>
          <a:prstGeom prst="rect">
            <a:avLst/>
          </a:prstGeom>
        </p:spPr>
      </p:pic>
      <p:sp>
        <p:nvSpPr>
          <p:cNvPr id="7" name="span"/>
          <p:cNvSpPr/>
          <p:nvPr/>
        </p:nvSpPr>
        <p:spPr>
          <a:xfrm>
            <a:off x="2151888" y="4393883"/>
            <a:ext cx="1908048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in the Browser</a:t>
            </a:r>
            <a:endParaRPr lang="en-US" sz="1814" dirty="0"/>
          </a:p>
        </p:txBody>
      </p:sp>
      <p:sp>
        <p:nvSpPr>
          <p:cNvPr id="8" name="span"/>
          <p:cNvSpPr/>
          <p:nvPr/>
        </p:nvSpPr>
        <p:spPr>
          <a:xfrm>
            <a:off x="1658112" y="4721257"/>
            <a:ext cx="28956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Explore the code and examples</a:t>
            </a:r>
            <a:endParaRPr lang="en-US" sz="1555" dirty="0"/>
          </a:p>
        </p:txBody>
      </p:sp>
      <p:pic>
        <p:nvPicPr>
          <p:cNvPr id="9" name="svg.code.theme@item__qr.theme@item__qr--horizontal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476488" y="2900363"/>
            <a:ext cx="1219200" cy="1219200"/>
          </a:xfrm>
          <a:prstGeom prst="rect">
            <a:avLst/>
          </a:prstGeom>
        </p:spPr>
      </p:pic>
      <p:sp>
        <p:nvSpPr>
          <p:cNvPr id="10" name="span"/>
          <p:cNvSpPr/>
          <p:nvPr/>
        </p:nvSpPr>
        <p:spPr>
          <a:xfrm>
            <a:off x="7924800" y="4393883"/>
            <a:ext cx="2322576" cy="28041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814" b="1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Recipe Radar with AI</a:t>
            </a:r>
            <a:endParaRPr lang="en-US" sz="1814" dirty="0"/>
          </a:p>
        </p:txBody>
      </p:sp>
      <p:sp>
        <p:nvSpPr>
          <p:cNvPr id="11" name="span"/>
          <p:cNvSpPr/>
          <p:nvPr/>
        </p:nvSpPr>
        <p:spPr>
          <a:xfrm>
            <a:off x="7638288" y="4721257"/>
            <a:ext cx="289560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Explore the code and examples</a:t>
            </a:r>
            <a:endParaRPr lang="en-US" sz="1555" dirty="0"/>
          </a:p>
        </p:txBody>
      </p:sp>
      <p:pic>
        <p:nvPicPr>
          <p:cNvPr id="12" name="svg.freya@svg.theme@logo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1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hello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4" name="h1.theme@hello__title"/>
          <p:cNvSpPr/>
          <p:nvPr/>
        </p:nvSpPr>
        <p:spPr>
          <a:xfrm>
            <a:off x="487680" y="518160"/>
            <a:ext cx="2901696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Bye Bye 👋, I'm </a:t>
            </a:r>
            <a:endParaRPr lang="en-US" sz="3240" dirty="0"/>
          </a:p>
        </p:txBody>
      </p:sp>
      <p:sp>
        <p:nvSpPr>
          <p:cNvPr id="5" name="h1.theme@hello__title"/>
          <p:cNvSpPr/>
          <p:nvPr/>
        </p:nvSpPr>
        <p:spPr>
          <a:xfrm>
            <a:off x="4376928" y="518160"/>
            <a:ext cx="115824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!</a:t>
            </a:r>
            <a:endParaRPr lang="en-US" sz="3240" dirty="0"/>
          </a:p>
        </p:txBody>
      </p:sp>
      <p:sp>
        <p:nvSpPr>
          <p:cNvPr id="6" name="span.theme@hello__title__name"/>
          <p:cNvSpPr/>
          <p:nvPr/>
        </p:nvSpPr>
        <p:spPr>
          <a:xfrm>
            <a:off x="3389376" y="518160"/>
            <a:ext cx="987552" cy="49377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3240" u="none" dirty="0">
                <a:solidFill>
                  <a:srgbClr val="000000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Luca</a:t>
            </a:r>
            <a:endParaRPr lang="en-US" sz="3240" dirty="0"/>
          </a:p>
        </p:txBody>
      </p:sp>
      <p:pic>
        <p:nvPicPr>
          <p:cNvPr id="7" name="img.freya@image.theme@hello__hobbies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02096" y="0"/>
            <a:ext cx="6089904" cy="6827520"/>
          </a:xfrm>
          <a:prstGeom prst="rect">
            <a:avLst/>
          </a:prstGeom>
        </p:spPr>
      </p:pic>
      <p:pic>
        <p:nvPicPr>
          <p:cNvPr id="8" name="img.freya@image.theme@hello__logo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39265"/>
            <a:ext cx="1828800" cy="1828800"/>
          </a:xfrm>
          <a:prstGeom prst="rect">
            <a:avLst/>
          </a:prstGeom>
        </p:spPr>
      </p:pic>
      <p:sp>
        <p:nvSpPr>
          <p:cNvPr id="9" name="a.theme@hello__role__company">
            <a:hlinkClick r:id="rId3" tooltip=""/>
          </p:cNvPr>
          <p:cNvSpPr/>
          <p:nvPr/>
        </p:nvSpPr>
        <p:spPr>
          <a:xfrm>
            <a:off x="1578864" y="3748469"/>
            <a:ext cx="1036320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Nearform_</a:t>
            </a:r>
            <a:endParaRPr lang="en-US" sz="1555" dirty="0"/>
          </a:p>
        </p:txBody>
      </p:sp>
      <p:sp>
        <p:nvSpPr>
          <p:cNvPr id="10" name="span.theme@hello__role__description"/>
          <p:cNvSpPr/>
          <p:nvPr/>
        </p:nvSpPr>
        <p:spPr>
          <a:xfrm>
            <a:off x="2798064" y="3748469"/>
            <a:ext cx="1712976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AI Native Engineer</a:t>
            </a:r>
            <a:endParaRPr lang="en-US" sz="1555" dirty="0"/>
          </a:p>
        </p:txBody>
      </p:sp>
      <p:sp>
        <p:nvSpPr>
          <p:cNvPr id="11" name="a.theme@hello__role__company">
            <a:hlinkClick r:id="rId4" tooltip=""/>
          </p:cNvPr>
          <p:cNvSpPr/>
          <p:nvPr/>
        </p:nvSpPr>
        <p:spPr>
          <a:xfrm>
            <a:off x="2145792" y="4103942"/>
            <a:ext cx="40843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166BFF"/>
                </a:solidFill>
                <a:latin typeface="Inter ExtraBold" pitchFamily="34" charset="0"/>
                <a:ea typeface="Inter ExtraBold" pitchFamily="34" charset="-122"/>
                <a:cs typeface="Inter ExtraBold" pitchFamily="34" charset="-120"/>
              </a:rPr>
              <a:t>GDE</a:t>
            </a:r>
            <a:endParaRPr lang="en-US" sz="1555" dirty="0"/>
          </a:p>
        </p:txBody>
      </p:sp>
      <p:sp>
        <p:nvSpPr>
          <p:cNvPr id="12" name="span.theme@hello__role__description"/>
          <p:cNvSpPr/>
          <p:nvPr/>
        </p:nvSpPr>
        <p:spPr>
          <a:xfrm>
            <a:off x="2798064" y="4103942"/>
            <a:ext cx="1719072" cy="237744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555" u="none" dirty="0">
                <a:solidFill>
                  <a:srgbClr val="000000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Web Technologies</a:t>
            </a:r>
            <a:endParaRPr lang="en-US" sz="1555" dirty="0"/>
          </a:p>
        </p:txBody>
      </p:sp>
      <p:pic>
        <p:nvPicPr>
          <p:cNvPr id="13" name="svg.code.theme@item__qr.theme@item__qr--horizontal.theme@hello__social__qr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316736" y="5354765"/>
            <a:ext cx="609600" cy="609600"/>
          </a:xfrm>
          <a:prstGeom prst="rect">
            <a:avLst/>
          </a:prstGeom>
        </p:spPr>
      </p:pic>
      <p:sp>
        <p:nvSpPr>
          <p:cNvPr id="14" name="span">
            <a:hlinkClick r:id="rId7" tooltip=""/>
          </p:cNvPr>
          <p:cNvSpPr/>
          <p:nvPr/>
        </p:nvSpPr>
        <p:spPr>
          <a:xfrm>
            <a:off x="1146048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delpuppo.net</a:t>
            </a:r>
            <a:endParaRPr lang="en-US" sz="1037" dirty="0"/>
          </a:p>
        </p:txBody>
      </p:sp>
      <p:pic>
        <p:nvPicPr>
          <p:cNvPr id="15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267712" y="5354765"/>
            <a:ext cx="609600" cy="609600"/>
          </a:xfrm>
          <a:prstGeom prst="rect">
            <a:avLst/>
          </a:prstGeom>
        </p:spPr>
      </p:pic>
      <p:sp>
        <p:nvSpPr>
          <p:cNvPr id="16" name="span">
            <a:hlinkClick r:id="rId10" tooltip=""/>
          </p:cNvPr>
          <p:cNvSpPr/>
          <p:nvPr/>
        </p:nvSpPr>
        <p:spPr>
          <a:xfrm>
            <a:off x="2374392" y="6183821"/>
            <a:ext cx="396240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</a:t>
            </a:r>
            <a:endParaRPr lang="en-US" sz="1037" dirty="0"/>
          </a:p>
        </p:txBody>
      </p:sp>
      <p:pic>
        <p:nvPicPr>
          <p:cNvPr id="17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218688" y="5354765"/>
            <a:ext cx="609600" cy="609600"/>
          </a:xfrm>
          <a:prstGeom prst="rect">
            <a:avLst/>
          </a:prstGeom>
        </p:spPr>
      </p:pic>
      <p:sp>
        <p:nvSpPr>
          <p:cNvPr id="18" name="span">
            <a:hlinkClick r:id="rId13" tooltip=""/>
          </p:cNvPr>
          <p:cNvSpPr/>
          <p:nvPr/>
        </p:nvSpPr>
        <p:spPr>
          <a:xfrm>
            <a:off x="3246120" y="6183821"/>
            <a:ext cx="55473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puppo92</a:t>
            </a:r>
            <a:endParaRPr lang="en-US" sz="1037" dirty="0"/>
          </a:p>
        </p:txBody>
      </p:sp>
      <p:pic>
        <p:nvPicPr>
          <p:cNvPr id="19" name="svg.freya@svg.theme@icon.theme@item__icon.theme@item__icon--horizontal.theme@hello__social__icon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4169664" y="5354765"/>
            <a:ext cx="609600" cy="609600"/>
          </a:xfrm>
          <a:prstGeom prst="rect">
            <a:avLst/>
          </a:prstGeom>
        </p:spPr>
      </p:pic>
      <p:sp>
        <p:nvSpPr>
          <p:cNvPr id="20" name="span">
            <a:hlinkClick r:id="rId16" tooltip=""/>
          </p:cNvPr>
          <p:cNvSpPr/>
          <p:nvPr/>
        </p:nvSpPr>
        <p:spPr>
          <a:xfrm>
            <a:off x="3998976" y="6183821"/>
            <a:ext cx="950976" cy="17068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037" b="1" u="none" dirty="0">
                <a:solidFill>
                  <a:srgbClr val="000000"/>
                </a:solidFill>
                <a:latin typeface="Fira Code" pitchFamily="34" charset="0"/>
                <a:ea typeface="Fira Code" pitchFamily="34" charset="-122"/>
                <a:cs typeface="Fira Code" pitchFamily="34" charset="-120"/>
              </a:rPr>
              <a:t>lucadelpuppo</a:t>
            </a:r>
            <a:endParaRPr lang="en-US" sz="1037" dirty="0"/>
          </a:p>
        </p:txBody>
      </p:sp>
      <p:pic>
        <p:nvPicPr>
          <p:cNvPr id="21" name="svg.freya@svg.theme@logo" descr="preencoded.png">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2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rticle.freya@slide.theme@cover"/>
          <p:cNvSpPr/>
          <p:nvPr/>
        </p:nvSpPr>
        <p:spPr>
          <a:xfrm>
            <a:off x="0" y="0"/>
            <a:ext cx="12192000" cy="6827520"/>
          </a:xfrm>
          <a:prstGeom prst="rect">
            <a:avLst/>
          </a:prstGeom>
          <a:solidFill>
            <a:srgbClr val="000E38"/>
          </a:solidFill>
          <a:ln w="12700">
            <a:solidFill>
              <a:srgbClr val="000E38">
                <a:alpha val="0"/>
              </a:srgbClr>
            </a:solidFill>
            <a:prstDash val="solid"/>
          </a:ln>
        </p:spPr>
      </p:sp>
      <p:pic>
        <p:nvPicPr>
          <p:cNvPr id="4" name="img.freya@image.theme@cover__background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27520"/>
          </a:xfrm>
          <a:prstGeom prst="rect">
            <a:avLst/>
          </a:prstGeom>
        </p:spPr>
      </p:pic>
      <p:pic>
        <p:nvPicPr>
          <p:cNvPr id="5" name="svg.freya@svg.theme@cover__logo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7680" y="487680"/>
            <a:ext cx="2438400" cy="487871"/>
          </a:xfrm>
          <a:prstGeom prst="rect">
            <a:avLst/>
          </a:prstGeom>
        </p:spPr>
      </p:pic>
      <p:sp>
        <p:nvSpPr>
          <p:cNvPr id="6" name="span"/>
          <p:cNvSpPr/>
          <p:nvPr/>
        </p:nvSpPr>
        <p:spPr>
          <a:xfrm>
            <a:off x="487680" y="2632424"/>
            <a:ext cx="7040880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AI in the Browser Am I Still</a:t>
            </a:r>
            <a:endParaRPr lang="en-US" sz="4536" dirty="0"/>
          </a:p>
        </p:txBody>
      </p:sp>
      <p:sp>
        <p:nvSpPr>
          <p:cNvPr id="7" name="span"/>
          <p:cNvSpPr/>
          <p:nvPr/>
        </p:nvSpPr>
        <p:spPr>
          <a:xfrm>
            <a:off x="487680" y="3424523"/>
            <a:ext cx="3822192" cy="701040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453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Waiting for It? </a:t>
            </a:r>
            <a:endParaRPr lang="en-US" sz="4536" dirty="0"/>
          </a:p>
        </p:txBody>
      </p:sp>
      <p:sp>
        <p:nvSpPr>
          <p:cNvPr id="8" name="span"/>
          <p:cNvSpPr/>
          <p:nvPr/>
        </p:nvSpPr>
        <p:spPr>
          <a:xfrm>
            <a:off x="487680" y="4381214"/>
            <a:ext cx="1981200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Medium" pitchFamily="34" charset="0"/>
                <a:ea typeface="Inter Medium" pitchFamily="34" charset="-122"/>
                <a:cs typeface="Inter Medium" pitchFamily="34" charset="-120"/>
              </a:rPr>
              <a:t>Luca Del Puppo</a:t>
            </a:r>
            <a:endParaRPr lang="en-US" sz="2074" dirty="0"/>
          </a:p>
        </p:txBody>
      </p:sp>
      <p:sp>
        <p:nvSpPr>
          <p:cNvPr id="9" name="span"/>
          <p:cNvSpPr/>
          <p:nvPr/>
        </p:nvSpPr>
        <p:spPr>
          <a:xfrm>
            <a:off x="2633472" y="4381214"/>
            <a:ext cx="1292352" cy="316992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2074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Nearform_</a:t>
            </a:r>
            <a:endParaRPr lang="en-US" sz="2074" dirty="0"/>
          </a:p>
        </p:txBody>
      </p:sp>
      <p:sp>
        <p:nvSpPr>
          <p:cNvPr id="10" name="svg.code.theme@cover__qrs__qr__code"/>
          <p:cNvSpPr/>
          <p:nvPr/>
        </p:nvSpPr>
        <p:spPr>
          <a:xfrm>
            <a:off x="658368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1" name="svg.code.theme@cover__qrs__qr__code"/>
          <p:cNvSpPr/>
          <p:nvPr/>
        </p:nvSpPr>
        <p:spPr>
          <a:xfrm>
            <a:off x="853440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sp>
        <p:nvSpPr>
          <p:cNvPr id="12" name="svg.code.theme@cover__qrs__qr__code"/>
          <p:cNvSpPr/>
          <p:nvPr/>
        </p:nvSpPr>
        <p:spPr>
          <a:xfrm>
            <a:off x="10485120" y="487680"/>
            <a:ext cx="1219200" cy="12192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12700">
            <a:solidFill>
              <a:srgbClr val="FFFFFF">
                <a:alpha val="0"/>
              </a:srgbClr>
            </a:solidFill>
            <a:prstDash val="solid"/>
          </a:ln>
        </p:spPr>
      </p:sp>
      <p:pic>
        <p:nvPicPr>
          <p:cNvPr id="13" name="svg.code.theme@cover__qrs__qr__code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44640" y="548640"/>
            <a:ext cx="1097280" cy="1097280"/>
          </a:xfrm>
          <a:prstGeom prst="rect">
            <a:avLst/>
          </a:prstGeom>
        </p:spPr>
      </p:pic>
      <p:pic>
        <p:nvPicPr>
          <p:cNvPr id="14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7059168" y="963168"/>
            <a:ext cx="268224" cy="268224"/>
          </a:xfrm>
          <a:prstGeom prst="rect">
            <a:avLst/>
          </a:prstGeom>
        </p:spPr>
      </p:pic>
      <p:sp>
        <p:nvSpPr>
          <p:cNvPr id="15" name="a.theme@cover__qrs__qr__label">
            <a:hlinkClick r:id="rId8" tooltip=""/>
          </p:cNvPr>
          <p:cNvSpPr/>
          <p:nvPr/>
        </p:nvSpPr>
        <p:spPr>
          <a:xfrm>
            <a:off x="6748272" y="1810512"/>
            <a:ext cx="89001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View online</a:t>
            </a:r>
            <a:endParaRPr lang="en-US" sz="1296" dirty="0"/>
          </a:p>
        </p:txBody>
      </p:sp>
      <p:pic>
        <p:nvPicPr>
          <p:cNvPr id="16" name="svg.code.theme@cover__qrs__qr__code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595360" y="548640"/>
            <a:ext cx="1097280" cy="1097280"/>
          </a:xfrm>
          <a:prstGeom prst="rect">
            <a:avLst/>
          </a:prstGeom>
        </p:spPr>
      </p:pic>
      <p:pic>
        <p:nvPicPr>
          <p:cNvPr id="17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009888" y="978027"/>
            <a:ext cx="268224" cy="238411"/>
          </a:xfrm>
          <a:prstGeom prst="rect">
            <a:avLst/>
          </a:prstGeom>
        </p:spPr>
      </p:pic>
      <p:sp>
        <p:nvSpPr>
          <p:cNvPr id="18" name="a.theme@cover__qrs__qr__label">
            <a:hlinkClick r:id="rId13" tooltip=""/>
          </p:cNvPr>
          <p:cNvSpPr/>
          <p:nvPr/>
        </p:nvSpPr>
        <p:spPr>
          <a:xfrm>
            <a:off x="8577072" y="1810512"/>
            <a:ext cx="1133856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PDF</a:t>
            </a:r>
            <a:endParaRPr lang="en-US" sz="1296" dirty="0"/>
          </a:p>
        </p:txBody>
      </p:sp>
      <p:pic>
        <p:nvPicPr>
          <p:cNvPr id="19" name="svg.code.theme@cover__qrs__qr__code" descr="preencoded.png">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546080" y="548640"/>
            <a:ext cx="1097280" cy="1097280"/>
          </a:xfrm>
          <a:prstGeom prst="rect">
            <a:avLst/>
          </a:prstGeom>
        </p:spPr>
      </p:pic>
      <p:pic>
        <p:nvPicPr>
          <p:cNvPr id="20" name="svg.freya@svg.theme@icon.theme@cover__qrs__qr__image" descr="preencoded.png">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10960608" y="918496"/>
            <a:ext cx="268224" cy="357569"/>
          </a:xfrm>
          <a:prstGeom prst="rect">
            <a:avLst/>
          </a:prstGeom>
        </p:spPr>
      </p:pic>
      <p:sp>
        <p:nvSpPr>
          <p:cNvPr id="21" name="a.theme@cover__qrs__qr__label">
            <a:hlinkClick r:id="rId18" tooltip=""/>
          </p:cNvPr>
          <p:cNvSpPr/>
          <p:nvPr/>
        </p:nvSpPr>
        <p:spPr>
          <a:xfrm>
            <a:off x="10485120" y="1810512"/>
            <a:ext cx="1237488" cy="201168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indent="0" marL="0">
              <a:buNone/>
            </a:pPr>
            <a:r>
              <a:rPr lang="en-US" sz="1296" u="none" dirty="0">
                <a:solidFill>
                  <a:srgbClr val="FFFFFF"/>
                </a:solidFill>
                <a:latin typeface="Inter Light" pitchFamily="34" charset="0"/>
                <a:ea typeface="Inter Light" pitchFamily="34" charset="-122"/>
                <a:cs typeface="Inter Light" pitchFamily="34" charset="-120"/>
              </a:rPr>
              <a:t>Download PPTX</a:t>
            </a:r>
            <a:endParaRPr lang="en-US" sz="1296" dirty="0"/>
          </a:p>
        </p:txBody>
      </p:sp>
      <p:pic>
        <p:nvPicPr>
          <p:cNvPr id="22" name="svg.freya@svg.theme@logo" descr="preencoded.png">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11094720" y="5730240"/>
            <a:ext cx="609600" cy="609600"/>
          </a:xfrm>
          <a:prstGeom prst="rect">
            <a:avLst/>
          </a:prstGeom>
        </p:spPr>
      </p:pic>
      <p:sp>
        <p:nvSpPr>
          <p:cNvPr id="23" name="div.freya@progress"/>
          <p:cNvSpPr/>
          <p:nvPr/>
        </p:nvSpPr>
        <p:spPr>
          <a:xfrm>
            <a:off x="0" y="6790944"/>
            <a:ext cx="12192000" cy="36576"/>
          </a:xfrm>
          <a:prstGeom prst="rect">
            <a:avLst/>
          </a:prstGeom>
          <a:solidFill>
            <a:srgbClr val="00E5A4"/>
          </a:solidFill>
          <a:ln w="12700">
            <a:solidFill>
              <a:srgbClr val="00E5A4">
                <a:alpha val="0"/>
              </a:srgbClr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Inte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Inte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8" baseType="lpstr">
      <vt:lpstr>Inter Light</vt:lpstr>
      <vt:lpstr>Inter Medium</vt:lpstr>
      <vt:lpstr>Inter</vt:lpstr>
      <vt:lpstr>Inter ExtraBold</vt:lpstr>
      <vt:lpstr>Fira Code</vt:lpstr>
      <vt:lpstr>Inter SemiBold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in the Browser: Am I Still Waiting for It?</dc:title>
  <dc:subject>In this talk, we will explore the current state of AI in the browser and discuss whether we are truly leveraging its potential or still waiting for it to fully materialize.
</dc:subject>
  <dc:creator>Luca Del Puppo</dc:creator>
  <cp:lastModifiedBy>Luca Del Puppo</cp:lastModifiedBy>
  <cp:revision>1</cp:revision>
  <dcterms:created xsi:type="dcterms:W3CDTF">2026-11-02T19:30:50Z</dcterms:created>
  <dcterms:modified xsi:type="dcterms:W3CDTF">2026-11-02T19:30:50Z</dcterms:modified>
</cp:coreProperties>
</file>