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27520"/>
  <p:notesSz cx="6827520" cy="12192000"/>
  <p:embeddedFontLst>
    <p:embeddedFont>
      <p:font typeface="Inter Light" panose="02000503000000020004" charset="1"/>
      <p:regular r:id="rId18"/>
    </p:embeddedFont>
    <p:embeddedFont>
      <p:font typeface="Inter Medium" panose="02000503000000020004" charset="1"/>
      <p:regular r:id="rId19"/>
    </p:embeddedFont>
    <p:embeddedFont>
      <p:font typeface="Inter" panose="02000503000000020004" charset="1"/>
      <p:regular r:id="rId20"/>
      <p:bold r:id="rId23"/>
    </p:embeddedFont>
    <p:embeddedFont>
      <p:font typeface="Inter ExtraBold" panose="02000503000000020004" charset="1"/>
      <p:regular r:id="rId21"/>
    </p:embeddedFont>
    <p:embeddedFont>
      <p:font typeface="Fira Code" panose="020b0809050000020004" charset="1"/>
      <p:bold r:id="rId22"/>
    </p:embeddedFont>
    <p:embeddedFont>
      <p:font typeface="Inter SemiBold" panose="02000503000000020004" charset="1"/>
      <p:regular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Relationship Id="rId2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ai-agents-made-simple" TargetMode="External"/><Relationship Id="rId13" Type="http://schemas.openxmlformats.org/officeDocument/2006/relationships/hyperlink" Target="https://talks.delpuppo.net/pdfs/ai-agents-made-simple.pdf" TargetMode="External"/><Relationship Id="rId18" Type="http://schemas.openxmlformats.org/officeDocument/2006/relationships/hyperlink" Target="https://talks.delpuppo.net/pptx/ai-agents-made-simple.pptx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9" Type="http://schemas.openxmlformats.org/officeDocument/2006/relationships/image" Target="../media/image-1-8.png"/><Relationship Id="rId10" Type="http://schemas.openxmlformats.org/officeDocument/2006/relationships/image" Target="../media/image-1-9.svg"/><Relationship Id="rId11" Type="http://schemas.openxmlformats.org/officeDocument/2006/relationships/image" Target="../media/image-1-10.png"/><Relationship Id="rId12" Type="http://schemas.openxmlformats.org/officeDocument/2006/relationships/image" Target="../media/image-1-11.svg"/><Relationship Id="rId14" Type="http://schemas.openxmlformats.org/officeDocument/2006/relationships/image" Target="../media/image-1-12.png"/><Relationship Id="rId15" Type="http://schemas.openxmlformats.org/officeDocument/2006/relationships/image" Target="../media/image-1-13.svg"/><Relationship Id="rId16" Type="http://schemas.openxmlformats.org/officeDocument/2006/relationships/image" Target="../media/image-1-14.png"/><Relationship Id="rId17" Type="http://schemas.openxmlformats.org/officeDocument/2006/relationships/image" Target="../media/image-1-15.svg"/><Relationship Id="rId19" Type="http://schemas.openxmlformats.org/officeDocument/2006/relationships/image" Target="../media/image-1-16.png"/><Relationship Id="rId20" Type="http://schemas.openxmlformats.org/officeDocument/2006/relationships/image" Target="../media/image-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image" Target="../media/image-2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arform.com/careers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svg"/><Relationship Id="rId6" Type="http://schemas.openxmlformats.org/officeDocument/2006/relationships/image" Target="../media/image-3-5.png"/><Relationship Id="rId7" Type="http://schemas.openxmlformats.org/officeDocument/2006/relationships/image" Target="../media/image-3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docs.langchain.com/" TargetMode="External"/><Relationship Id="rId2" Type="http://schemas.openxmlformats.org/officeDocument/2006/relationships/hyperlink" Target="https://www.youtube.com/@LangChainDefault" TargetMode="External"/><Relationship Id="rId3" Type="http://schemas.openxmlformats.org/officeDocument/2006/relationships/image" Target="../media/image-8-1.png"/><Relationship Id="rId4" Type="http://schemas.openxmlformats.org/officeDocument/2006/relationships/image" Target="../media/image-8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uppo92" TargetMode="External"/><Relationship Id="rId3" Type="http://schemas.openxmlformats.org/officeDocument/2006/relationships/hyperlink" Target="mailto:luca@delpuppo.net" TargetMode="External"/><Relationship Id="rId1" Type="http://schemas.openxmlformats.org/officeDocument/2006/relationships/image" Target="../media/image-9-1.png"/><Relationship Id="rId4" Type="http://schemas.openxmlformats.org/officeDocument/2006/relationships/image" Target="../media/image-9-2.png"/><Relationship Id="rId5" Type="http://schemas.openxmlformats.org/officeDocument/2006/relationships/image" Target="../media/image-9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s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5" Type="http://schemas.openxmlformats.org/officeDocument/2006/relationships/image" Target="../media/image-10-3.png"/><Relationship Id="rId6" Type="http://schemas.openxmlformats.org/officeDocument/2006/relationships/image" Target="../media/image-10-4.svg"/><Relationship Id="rId8" Type="http://schemas.openxmlformats.org/officeDocument/2006/relationships/image" Target="../media/image-10-5.png"/><Relationship Id="rId9" Type="http://schemas.openxmlformats.org/officeDocument/2006/relationships/image" Target="../media/image-10-6.svg"/><Relationship Id="rId11" Type="http://schemas.openxmlformats.org/officeDocument/2006/relationships/image" Target="../media/image-10-7.png"/><Relationship Id="rId12" Type="http://schemas.openxmlformats.org/officeDocument/2006/relationships/image" Target="../media/image-10-8.svg"/><Relationship Id="rId14" Type="http://schemas.openxmlformats.org/officeDocument/2006/relationships/image" Target="../media/image-10-9.png"/><Relationship Id="rId15" Type="http://schemas.openxmlformats.org/officeDocument/2006/relationships/image" Target="../media/image-10-10.svg"/><Relationship Id="rId17" Type="http://schemas.openxmlformats.org/officeDocument/2006/relationships/image" Target="../media/image-10-11.png"/><Relationship Id="rId18" Type="http://schemas.openxmlformats.org/officeDocument/2006/relationships/image" Target="../media/image-10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ai-agents-made-simple" TargetMode="External"/><Relationship Id="rId13" Type="http://schemas.openxmlformats.org/officeDocument/2006/relationships/hyperlink" Target="https://talks.delpuppo.net/pdfs/ai-agents-made-simple.pdf" TargetMode="External"/><Relationship Id="rId18" Type="http://schemas.openxmlformats.org/officeDocument/2006/relationships/hyperlink" Target="https://talks.delpuppo.net/pptx/ai-agents-made-simple.pptx" TargetMode="External"/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image" Target="../media/image-11-6.png"/><Relationship Id="rId7" Type="http://schemas.openxmlformats.org/officeDocument/2006/relationships/image" Target="../media/image-11-7.svg"/><Relationship Id="rId9" Type="http://schemas.openxmlformats.org/officeDocument/2006/relationships/image" Target="../media/image-11-8.png"/><Relationship Id="rId10" Type="http://schemas.openxmlformats.org/officeDocument/2006/relationships/image" Target="../media/image-11-9.svg"/><Relationship Id="rId11" Type="http://schemas.openxmlformats.org/officeDocument/2006/relationships/image" Target="../media/image-11-10.png"/><Relationship Id="rId12" Type="http://schemas.openxmlformats.org/officeDocument/2006/relationships/image" Target="../media/image-11-11.svg"/><Relationship Id="rId14" Type="http://schemas.openxmlformats.org/officeDocument/2006/relationships/image" Target="../media/image-11-12.png"/><Relationship Id="rId15" Type="http://schemas.openxmlformats.org/officeDocument/2006/relationships/image" Target="../media/image-11-13.svg"/><Relationship Id="rId16" Type="http://schemas.openxmlformats.org/officeDocument/2006/relationships/image" Target="../media/image-11-14.png"/><Relationship Id="rId17" Type="http://schemas.openxmlformats.org/officeDocument/2006/relationships/image" Target="../media/image-11-15.svg"/><Relationship Id="rId19" Type="http://schemas.openxmlformats.org/officeDocument/2006/relationships/image" Target="../media/image-11-16.png"/><Relationship Id="rId20" Type="http://schemas.openxmlformats.org/officeDocument/2006/relationships/image" Target="../media/image-1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3028474"/>
            <a:ext cx="62484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 Agents Made Simple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985165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8" name="span"/>
          <p:cNvSpPr/>
          <p:nvPr/>
        </p:nvSpPr>
        <p:spPr>
          <a:xfrm>
            <a:off x="2633472" y="3985165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9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2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3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4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5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6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7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8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19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0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17251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3200400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2212848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22787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31990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31990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087463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087463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5321808"/>
            <a:ext cx="609600" cy="609600"/>
          </a:xfrm>
          <a:prstGeom prst="rect">
            <a:avLst/>
          </a:prstGeom>
        </p:spPr>
      </p:pic>
      <p:sp>
        <p:nvSpPr>
          <p:cNvPr id="14" name="a">
            <a:hlinkClick r:id="rId7" tooltip=""/>
          </p:cNvPr>
          <p:cNvSpPr/>
          <p:nvPr/>
        </p:nvSpPr>
        <p:spPr>
          <a:xfrm>
            <a:off x="707136" y="6144768"/>
            <a:ext cx="117043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166BF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296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7984" y="5321808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264664" y="6150864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8416" y="5321808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55848" y="6150864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8848" y="5321808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328160" y="6150864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nearform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4" name="h4.theme@nearform__description"/>
          <p:cNvSpPr/>
          <p:nvPr/>
        </p:nvSpPr>
        <p:spPr>
          <a:xfrm>
            <a:off x="853440" y="749808"/>
            <a:ext cx="6065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an independent team of engineers, designers and</a:t>
            </a:r>
            <a:endParaRPr lang="en-US" sz="1814" dirty="0"/>
          </a:p>
        </p:txBody>
      </p:sp>
      <p:sp>
        <p:nvSpPr>
          <p:cNvPr id="5" name="h4.theme@nearform__description"/>
          <p:cNvSpPr/>
          <p:nvPr/>
        </p:nvSpPr>
        <p:spPr>
          <a:xfrm>
            <a:off x="853440" y="1072420"/>
            <a:ext cx="5614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strategists who build digital solutions and enhanced</a:t>
            </a:r>
            <a:endParaRPr lang="en-US" sz="1814" dirty="0"/>
          </a:p>
        </p:txBody>
      </p:sp>
      <p:sp>
        <p:nvSpPr>
          <p:cNvPr id="6" name="h4.theme@nearform__description"/>
          <p:cNvSpPr/>
          <p:nvPr/>
        </p:nvSpPr>
        <p:spPr>
          <a:xfrm>
            <a:off x="853440" y="1395032"/>
            <a:ext cx="5608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at pace for ambitious enterprises seeking</a:t>
            </a:r>
            <a:endParaRPr lang="en-US" sz="1814" dirty="0"/>
          </a:p>
        </p:txBody>
      </p:sp>
      <p:sp>
        <p:nvSpPr>
          <p:cNvPr id="7" name="h4.theme@nearform__description"/>
          <p:cNvSpPr/>
          <p:nvPr/>
        </p:nvSpPr>
        <p:spPr>
          <a:xfrm>
            <a:off x="853440" y="1717643"/>
            <a:ext cx="2852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enduring business impact.</a:t>
            </a:r>
            <a:endParaRPr lang="en-US" sz="1814" dirty="0"/>
          </a:p>
        </p:txBody>
      </p:sp>
      <p:sp>
        <p:nvSpPr>
          <p:cNvPr id="8" name="dt.theme@nearform__stats__number"/>
          <p:cNvSpPr/>
          <p:nvPr/>
        </p:nvSpPr>
        <p:spPr>
          <a:xfrm>
            <a:off x="853440" y="2345055"/>
            <a:ext cx="35966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10+</a:t>
            </a:r>
            <a:endParaRPr lang="en-US" sz="1685" dirty="0"/>
          </a:p>
        </p:txBody>
      </p:sp>
      <p:sp>
        <p:nvSpPr>
          <p:cNvPr id="9" name="dd.theme@nearform__stats__name"/>
          <p:cNvSpPr/>
          <p:nvPr/>
        </p:nvSpPr>
        <p:spPr>
          <a:xfrm>
            <a:off x="1463040" y="2345055"/>
            <a:ext cx="171297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 experience</a:t>
            </a:r>
            <a:endParaRPr lang="en-US" sz="1685" dirty="0"/>
          </a:p>
        </p:txBody>
      </p:sp>
      <p:sp>
        <p:nvSpPr>
          <p:cNvPr id="10" name="dt.theme@nearform__stats__number"/>
          <p:cNvSpPr/>
          <p:nvPr/>
        </p:nvSpPr>
        <p:spPr>
          <a:xfrm>
            <a:off x="853440" y="2778728"/>
            <a:ext cx="5486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400+</a:t>
            </a:r>
            <a:endParaRPr lang="en-US" sz="1685" dirty="0"/>
          </a:p>
        </p:txBody>
      </p:sp>
      <p:sp>
        <p:nvSpPr>
          <p:cNvPr id="11" name="dd.theme@nearform__stats__name"/>
          <p:cNvSpPr/>
          <p:nvPr/>
        </p:nvSpPr>
        <p:spPr>
          <a:xfrm>
            <a:off x="1463040" y="2778728"/>
            <a:ext cx="126187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Nearformers</a:t>
            </a:r>
            <a:endParaRPr lang="en-US" sz="1685" dirty="0"/>
          </a:p>
        </p:txBody>
      </p:sp>
      <p:sp>
        <p:nvSpPr>
          <p:cNvPr id="12" name="dt.theme@nearform__stats__number"/>
          <p:cNvSpPr/>
          <p:nvPr/>
        </p:nvSpPr>
        <p:spPr>
          <a:xfrm>
            <a:off x="853440" y="3212402"/>
            <a:ext cx="26212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685" dirty="0"/>
          </a:p>
        </p:txBody>
      </p:sp>
      <p:sp>
        <p:nvSpPr>
          <p:cNvPr id="13" name="dd.theme@nearform__stats__name"/>
          <p:cNvSpPr/>
          <p:nvPr/>
        </p:nvSpPr>
        <p:spPr>
          <a:xfrm>
            <a:off x="1463040" y="3212402"/>
            <a:ext cx="96316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Countries</a:t>
            </a:r>
            <a:endParaRPr lang="en-US" sz="1685" dirty="0"/>
          </a:p>
        </p:txBody>
      </p:sp>
      <p:sp>
        <p:nvSpPr>
          <p:cNvPr id="14" name="dt.theme@nearform__stats__number"/>
          <p:cNvSpPr/>
          <p:nvPr/>
        </p:nvSpPr>
        <p:spPr>
          <a:xfrm>
            <a:off x="3663696" y="2345055"/>
            <a:ext cx="52425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700+</a:t>
            </a:r>
            <a:endParaRPr lang="en-US" sz="1685" dirty="0"/>
          </a:p>
        </p:txBody>
      </p:sp>
      <p:sp>
        <p:nvSpPr>
          <p:cNvPr id="15" name="dd.theme@nearform__stats__name"/>
          <p:cNvSpPr/>
          <p:nvPr/>
        </p:nvSpPr>
        <p:spPr>
          <a:xfrm>
            <a:off x="4273296" y="2345055"/>
            <a:ext cx="135940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Engagements</a:t>
            </a:r>
            <a:endParaRPr lang="en-US" sz="1685" dirty="0"/>
          </a:p>
        </p:txBody>
      </p:sp>
      <p:sp>
        <p:nvSpPr>
          <p:cNvPr id="16" name="dt.theme@nearform__stats__number"/>
          <p:cNvSpPr/>
          <p:nvPr/>
        </p:nvSpPr>
        <p:spPr>
          <a:xfrm>
            <a:off x="3663696" y="2778728"/>
            <a:ext cx="54254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380+</a:t>
            </a:r>
            <a:endParaRPr lang="en-US" sz="1685" dirty="0"/>
          </a:p>
        </p:txBody>
      </p:sp>
      <p:sp>
        <p:nvSpPr>
          <p:cNvPr id="17" name="dd.theme@nearform__stats__name"/>
          <p:cNvSpPr/>
          <p:nvPr/>
        </p:nvSpPr>
        <p:spPr>
          <a:xfrm>
            <a:off x="4273296" y="2778728"/>
            <a:ext cx="108508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Customers</a:t>
            </a:r>
            <a:endParaRPr lang="en-US" sz="1685" dirty="0"/>
          </a:p>
        </p:txBody>
      </p:sp>
      <p:pic>
        <p:nvPicPr>
          <p:cNvPr id="18" name="svg.freya@svg.theme@nearform__glob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917222"/>
            <a:ext cx="6461760" cy="3877247"/>
          </a:xfrm>
          <a:prstGeom prst="rect">
            <a:avLst/>
          </a:prstGeom>
        </p:spPr>
      </p:pic>
      <p:sp>
        <p:nvSpPr>
          <p:cNvPr id="19" name="h4.theme@nearform__open-source__title"/>
          <p:cNvSpPr/>
          <p:nvPr/>
        </p:nvSpPr>
        <p:spPr>
          <a:xfrm>
            <a:off x="7802880" y="755904"/>
            <a:ext cx="3742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Nearform’s commitment to Open Source</a:t>
            </a:r>
            <a:endParaRPr lang="en-US" sz="1555" dirty="0"/>
          </a:p>
        </p:txBody>
      </p:sp>
      <p:sp>
        <p:nvSpPr>
          <p:cNvPr id="20" name="div.theme@nearform__open-source__card"/>
          <p:cNvSpPr/>
          <p:nvPr/>
        </p:nvSpPr>
        <p:spPr>
          <a:xfrm>
            <a:off x="7802880" y="1125284"/>
            <a:ext cx="109728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1" name="strong.theme@nearform__open-source__number"/>
          <p:cNvSpPr/>
          <p:nvPr/>
        </p:nvSpPr>
        <p:spPr>
          <a:xfrm>
            <a:off x="7924800" y="1289876"/>
            <a:ext cx="621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15m+</a:t>
            </a:r>
            <a:endParaRPr lang="en-US" sz="1814" dirty="0"/>
          </a:p>
        </p:txBody>
      </p:sp>
      <p:sp>
        <p:nvSpPr>
          <p:cNvPr id="22" name="span.theme@nearform__open-source__name"/>
          <p:cNvSpPr/>
          <p:nvPr/>
        </p:nvSpPr>
        <p:spPr>
          <a:xfrm>
            <a:off x="7924800" y="1703927"/>
            <a:ext cx="60960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</a:t>
            </a:r>
            <a:endParaRPr lang="en-US" sz="907" dirty="0"/>
          </a:p>
        </p:txBody>
      </p:sp>
      <p:sp>
        <p:nvSpPr>
          <p:cNvPr id="23" name="p.theme@nearform__open-source__card.theme@nearform__open-source__description"/>
          <p:cNvSpPr/>
          <p:nvPr/>
        </p:nvSpPr>
        <p:spPr>
          <a:xfrm>
            <a:off x="8961120" y="1125284"/>
            <a:ext cx="274320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4" name="p.theme@nearform__open-source__card.theme@nearform__open-source__description"/>
          <p:cNvSpPr/>
          <p:nvPr/>
        </p:nvSpPr>
        <p:spPr>
          <a:xfrm>
            <a:off x="9204960" y="1277684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15 million</a:t>
            </a:r>
            <a:endParaRPr lang="en-US" sz="1814" dirty="0"/>
          </a:p>
        </p:txBody>
      </p:sp>
      <p:sp>
        <p:nvSpPr>
          <p:cNvPr id="25" name="p.theme@nearform__open-source__card.theme@nearform__open-source__description"/>
          <p:cNvSpPr/>
          <p:nvPr/>
        </p:nvSpPr>
        <p:spPr>
          <a:xfrm>
            <a:off x="9204960" y="1577245"/>
            <a:ext cx="18531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 every</a:t>
            </a:r>
            <a:endParaRPr lang="en-US" sz="1814" dirty="0"/>
          </a:p>
        </p:txBody>
      </p:sp>
      <p:sp>
        <p:nvSpPr>
          <p:cNvPr id="26" name="p.theme@nearform__open-source__card.theme@nearform__open-source__description"/>
          <p:cNvSpPr/>
          <p:nvPr/>
        </p:nvSpPr>
        <p:spPr>
          <a:xfrm>
            <a:off x="9204960" y="1876806"/>
            <a:ext cx="579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</a:t>
            </a:r>
            <a:endParaRPr lang="en-US" sz="1814" dirty="0"/>
          </a:p>
        </p:txBody>
      </p:sp>
      <p:sp>
        <p:nvSpPr>
          <p:cNvPr id="27" name="div.theme@nearform__open-source__card"/>
          <p:cNvSpPr/>
          <p:nvPr/>
        </p:nvSpPr>
        <p:spPr>
          <a:xfrm>
            <a:off x="7802880" y="2501170"/>
            <a:ext cx="109728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28" name="strong.theme@nearform__open-source__number"/>
          <p:cNvSpPr/>
          <p:nvPr/>
        </p:nvSpPr>
        <p:spPr>
          <a:xfrm>
            <a:off x="7924800" y="2665762"/>
            <a:ext cx="7863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1192k+</a:t>
            </a:r>
            <a:endParaRPr lang="en-US" sz="1814" dirty="0"/>
          </a:p>
        </p:txBody>
      </p:sp>
      <p:sp>
        <p:nvSpPr>
          <p:cNvPr id="29" name="span.theme@nearform__open-source__name"/>
          <p:cNvSpPr/>
          <p:nvPr/>
        </p:nvSpPr>
        <p:spPr>
          <a:xfrm>
            <a:off x="7924800" y="3079814"/>
            <a:ext cx="73152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</a:t>
            </a:r>
            <a:endParaRPr lang="en-US" sz="907" dirty="0"/>
          </a:p>
        </p:txBody>
      </p:sp>
      <p:sp>
        <p:nvSpPr>
          <p:cNvPr id="30" name="p.theme@nearform__open-source__card.theme@nearform__open-source__description"/>
          <p:cNvSpPr/>
          <p:nvPr/>
        </p:nvSpPr>
        <p:spPr>
          <a:xfrm>
            <a:off x="8961120" y="2501170"/>
            <a:ext cx="274320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31" name="p.theme@nearform__open-source__card.theme@nearform__open-source__description"/>
          <p:cNvSpPr/>
          <p:nvPr/>
        </p:nvSpPr>
        <p:spPr>
          <a:xfrm>
            <a:off x="9204960" y="2653570"/>
            <a:ext cx="1493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</a:t>
            </a:r>
            <a:endParaRPr lang="en-US" sz="1814" dirty="0"/>
          </a:p>
        </p:txBody>
      </p:sp>
      <p:sp>
        <p:nvSpPr>
          <p:cNvPr id="32" name="p.theme@nearform__open-source__card.theme@nearform__open-source__description"/>
          <p:cNvSpPr/>
          <p:nvPr/>
        </p:nvSpPr>
        <p:spPr>
          <a:xfrm>
            <a:off x="9204960" y="2953131"/>
            <a:ext cx="2090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 every</a:t>
            </a:r>
            <a:endParaRPr lang="en-US" sz="1814" dirty="0"/>
          </a:p>
        </p:txBody>
      </p:sp>
      <p:sp>
        <p:nvSpPr>
          <p:cNvPr id="33" name="p.theme@nearform__open-source__card.theme@nearform__open-source__description"/>
          <p:cNvSpPr/>
          <p:nvPr/>
        </p:nvSpPr>
        <p:spPr>
          <a:xfrm>
            <a:off x="9204960" y="3252692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</a:t>
            </a:r>
            <a:endParaRPr lang="en-US" sz="1814" dirty="0"/>
          </a:p>
        </p:txBody>
      </p:sp>
      <p:sp>
        <p:nvSpPr>
          <p:cNvPr id="34" name="div.theme@nearform__open-source__card"/>
          <p:cNvSpPr/>
          <p:nvPr/>
        </p:nvSpPr>
        <p:spPr>
          <a:xfrm>
            <a:off x="7802880" y="3877056"/>
            <a:ext cx="109728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5" name="strong.theme@nearform__open-source__number"/>
          <p:cNvSpPr/>
          <p:nvPr/>
        </p:nvSpPr>
        <p:spPr>
          <a:xfrm>
            <a:off x="7924800" y="4041648"/>
            <a:ext cx="566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166+</a:t>
            </a:r>
            <a:endParaRPr lang="en-US" sz="1814" dirty="0"/>
          </a:p>
        </p:txBody>
      </p:sp>
      <p:sp>
        <p:nvSpPr>
          <p:cNvPr id="36" name="span.theme@nearform__open-source__name"/>
          <p:cNvSpPr/>
          <p:nvPr/>
        </p:nvSpPr>
        <p:spPr>
          <a:xfrm>
            <a:off x="7924800" y="4455700"/>
            <a:ext cx="536448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Packages</a:t>
            </a:r>
            <a:endParaRPr lang="en-US" sz="907" dirty="0"/>
          </a:p>
        </p:txBody>
      </p:sp>
      <p:sp>
        <p:nvSpPr>
          <p:cNvPr id="37" name="p.theme@nearform__open-source__card.theme@nearform__open-source__description"/>
          <p:cNvSpPr/>
          <p:nvPr/>
        </p:nvSpPr>
        <p:spPr>
          <a:xfrm>
            <a:off x="8961120" y="3877056"/>
            <a:ext cx="274320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8" name="p.theme@nearform__open-source__card.theme@nearform__open-source__description"/>
          <p:cNvSpPr/>
          <p:nvPr/>
        </p:nvSpPr>
        <p:spPr>
          <a:xfrm>
            <a:off x="9204960" y="4029456"/>
            <a:ext cx="1975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maintain many</a:t>
            </a:r>
            <a:endParaRPr lang="en-US" sz="1814" dirty="0"/>
          </a:p>
        </p:txBody>
      </p:sp>
      <p:sp>
        <p:nvSpPr>
          <p:cNvPr id="39" name="p.theme@nearform__open-source__card.theme@nearform__open-source__description"/>
          <p:cNvSpPr/>
          <p:nvPr/>
        </p:nvSpPr>
        <p:spPr>
          <a:xfrm>
            <a:off x="9204960" y="4329017"/>
            <a:ext cx="19446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popular packages</a:t>
            </a:r>
            <a:endParaRPr lang="en-US" sz="1814" dirty="0"/>
          </a:p>
        </p:txBody>
      </p:sp>
      <p:sp>
        <p:nvSpPr>
          <p:cNvPr id="40" name="p.theme@nearform__open-source__card.theme@nearform__open-source__description"/>
          <p:cNvSpPr/>
          <p:nvPr/>
        </p:nvSpPr>
        <p:spPr>
          <a:xfrm>
            <a:off x="9204960" y="4628579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the community</a:t>
            </a:r>
            <a:endParaRPr lang="en-US" sz="1814" dirty="0"/>
          </a:p>
        </p:txBody>
      </p:sp>
      <p:sp>
        <p:nvSpPr>
          <p:cNvPr id="41" name="p.theme@nearform__hiring"/>
          <p:cNvSpPr/>
          <p:nvPr/>
        </p:nvSpPr>
        <p:spPr>
          <a:xfrm>
            <a:off x="7802880" y="5332286"/>
            <a:ext cx="132283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hiring! </a:t>
            </a:r>
            <a:endParaRPr lang="en-US" sz="1685" dirty="0"/>
          </a:p>
        </p:txBody>
      </p:sp>
      <p:sp>
        <p:nvSpPr>
          <p:cNvPr id="42" name="a">
            <a:hlinkClick r:id="rId3" tooltip=""/>
          </p:cNvPr>
          <p:cNvSpPr/>
          <p:nvPr/>
        </p:nvSpPr>
        <p:spPr>
          <a:xfrm>
            <a:off x="9125712" y="5332286"/>
            <a:ext cx="23774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nearform.com/careers</a:t>
            </a:r>
            <a:endParaRPr lang="en-US" sz="1685" dirty="0"/>
          </a:p>
        </p:txBody>
      </p:sp>
      <p:pic>
        <p:nvPicPr>
          <p:cNvPr id="43" name="svg.freya@svg.theme@nearform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3440" y="5754434"/>
            <a:ext cx="2316480" cy="463487"/>
          </a:xfrm>
          <a:prstGeom prst="rect">
            <a:avLst/>
          </a:prstGeom>
        </p:spPr>
      </p:pic>
      <p:pic>
        <p:nvPicPr>
          <p:cNvPr id="44" name="svg.freya@svg.theme@logo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258470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258470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187756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DEMO!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11454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Open Source Frameworks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1213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LangChain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9563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Quick start agents with any model provider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12374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LangGraph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8953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Build reliable agents with low-level control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14569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Deep Agents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078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Build long-running agents for complex tasks</a:t>
            </a:r>
            <a:endParaRPr lang="en-US" sz="1555" dirty="0"/>
          </a:p>
        </p:txBody>
      </p:sp>
      <p:pic>
        <p:nvPicPr>
          <p:cNvPr id="1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41299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Platform Products (LangSmith 🤑)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15240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Observability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6332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See exactly what your agents are doing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11887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Evaluation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5478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Score and improve agent performance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13716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Deployment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3304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Ship and scale agents in production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652272" y="5491353"/>
            <a:ext cx="44500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5184" dirty="0"/>
          </a:p>
        </p:txBody>
      </p:sp>
      <p:sp>
        <p:nvSpPr>
          <p:cNvPr id="15" name="span"/>
          <p:cNvSpPr/>
          <p:nvPr/>
        </p:nvSpPr>
        <p:spPr>
          <a:xfrm>
            <a:off x="1341120" y="5594985"/>
            <a:ext cx="5608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Fleet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5922359"/>
            <a:ext cx="28163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Agents for the whole company</a:t>
            </a:r>
            <a:endParaRPr lang="en-US" sz="1555" dirty="0"/>
          </a:p>
        </p:txBody>
      </p:sp>
      <p:pic>
        <p:nvPicPr>
          <p:cNvPr id="17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162153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249936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Source code</a:t>
            </a:r>
            <a:endParaRPr lang="en-US" sz="3240" dirty="0"/>
          </a:p>
        </p:txBody>
      </p:sp>
      <p:pic>
        <p:nvPicPr>
          <p:cNvPr id="6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0" y="2900363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5062728" y="4393883"/>
            <a:ext cx="20665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GitHub Repository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5017008" y="4721257"/>
            <a:ext cx="215798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 Agents Made Simple</a:t>
            </a:r>
            <a:endParaRPr lang="en-US" sz="1555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3632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Links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18348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LangChain Docs</a:t>
            </a:r>
            <a:endParaRPr lang="en-US" sz="1814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862423"/>
            <a:ext cx="27736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https://docs.langchain.com/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32552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LangChain YouTube Channel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5065776" y="3240119"/>
            <a:ext cx="17251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with vertical items</a:t>
            </a:r>
            <a:endParaRPr lang="en-US" sz="1555" dirty="0"/>
          </a:p>
        </p:txBody>
      </p:sp>
      <p:sp>
        <p:nvSpPr>
          <p:cNvPr id="9" name="a">
            <a:hlinkClick r:id="rId2" tooltip=""/>
          </p:cNvPr>
          <p:cNvSpPr/>
          <p:nvPr/>
        </p:nvSpPr>
        <p:spPr>
          <a:xfrm>
            <a:off x="487680" y="3240119"/>
            <a:ext cx="45780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https://www.youtube.com/@LangChainDefault</a:t>
            </a:r>
            <a:endParaRPr lang="en-US" sz="1555" dirty="0"/>
          </a:p>
        </p:txBody>
      </p:sp>
      <p:pic>
        <p:nvPicPr>
          <p:cNvPr id="10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1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end__title"/>
          <p:cNvSpPr/>
          <p:nvPr/>
        </p:nvSpPr>
        <p:spPr>
          <a:xfrm>
            <a:off x="487680" y="4431030"/>
            <a:ext cx="386486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end__title"/>
          <p:cNvSpPr/>
          <p:nvPr/>
        </p:nvSpPr>
        <p:spPr>
          <a:xfrm>
            <a:off x="487680" y="5466969"/>
            <a:ext cx="386486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h1.theme@callout.theme@end__title"/>
          <p:cNvSpPr/>
          <p:nvPr/>
        </p:nvSpPr>
        <p:spPr>
          <a:xfrm>
            <a:off x="865632" y="4595622"/>
            <a:ext cx="310896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8" name="footer.theme@end__footer"/>
          <p:cNvSpPr/>
          <p:nvPr/>
        </p:nvSpPr>
        <p:spPr>
          <a:xfrm>
            <a:off x="0" y="6076569"/>
            <a:ext cx="12192000" cy="750951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9" name="strong.theme@end__social.theme@end__social--highlight.theme@end__social__author"/>
          <p:cNvSpPr/>
          <p:nvPr/>
        </p:nvSpPr>
        <p:spPr>
          <a:xfrm>
            <a:off x="487680" y="6161913"/>
            <a:ext cx="1487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 Del Puppo</a:t>
            </a:r>
            <a:endParaRPr lang="en-US" sz="1555" dirty="0"/>
          </a:p>
        </p:txBody>
      </p:sp>
      <p:sp>
        <p:nvSpPr>
          <p:cNvPr id="10" name="a.theme@end__social.theme@end__social__twitter">
            <a:hlinkClick r:id="rId2" tooltip=""/>
          </p:cNvPr>
          <p:cNvSpPr/>
          <p:nvPr/>
        </p:nvSpPr>
        <p:spPr>
          <a:xfrm>
            <a:off x="2340864" y="6161913"/>
            <a:ext cx="1030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@puppo92</a:t>
            </a:r>
            <a:endParaRPr lang="en-US" sz="1555" dirty="0"/>
          </a:p>
        </p:txBody>
      </p:sp>
      <p:sp>
        <p:nvSpPr>
          <p:cNvPr id="11" name="span.theme@end__social.theme@end__social--highlight.theme@end__social__description"/>
          <p:cNvSpPr/>
          <p:nvPr/>
        </p:nvSpPr>
        <p:spPr>
          <a:xfrm>
            <a:off x="487680" y="6494717"/>
            <a:ext cx="101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2" name="a.theme@end__social.theme@end__social__email">
            <a:hlinkClick r:id="rId3" tooltip=""/>
          </p:cNvPr>
          <p:cNvSpPr/>
          <p:nvPr/>
        </p:nvSpPr>
        <p:spPr>
          <a:xfrm>
            <a:off x="2340864" y="6494717"/>
            <a:ext cx="181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luca@delpuppo.net</a:t>
            </a:r>
            <a:endParaRPr lang="en-US" sz="1555" dirty="0"/>
          </a:p>
        </p:txBody>
      </p:sp>
      <p:sp>
        <p:nvSpPr>
          <p:cNvPr id="13" name="svg.freya@svg.theme@end__logo"/>
          <p:cNvSpPr/>
          <p:nvPr/>
        </p:nvSpPr>
        <p:spPr>
          <a:xfrm>
            <a:off x="9497568" y="6137529"/>
            <a:ext cx="12192" cy="629031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pic>
        <p:nvPicPr>
          <p:cNvPr id="14" name="svg.freya@svg.theme@end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7440" y="6137529"/>
            <a:ext cx="1706880" cy="629031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2901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Bye Bye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4376928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3389376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39265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48469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48469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103942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103942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1146048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037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771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374392" y="6183821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688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246120" y="6183821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69664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3998976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3028474"/>
            <a:ext cx="641299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 Agents Made Simple 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985165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8" name="span"/>
          <p:cNvSpPr/>
          <p:nvPr/>
        </p:nvSpPr>
        <p:spPr>
          <a:xfrm>
            <a:off x="2633472" y="3985165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9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2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3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4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5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6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7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8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19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0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Inter Light</vt:lpstr>
      <vt:lpstr>Inter Medium</vt:lpstr>
      <vt:lpstr>Inter</vt:lpstr>
      <vt:lpstr>Inter ExtraBold</vt:lpstr>
      <vt:lpstr>Fira Code</vt:lpstr>
      <vt:lpstr>Inter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Agents Made Simple</dc:title>
  <dc:subject>In this talk, we will explore the capabilities of AI agents and how to use them effectively with LangChain.
</dc:subject>
  <dc:creator>Luca Del Puppo</dc:creator>
  <cp:lastModifiedBy>Luca Del Puppo</cp:lastModifiedBy>
  <cp:revision>1</cp:revision>
  <dcterms:created xsi:type="dcterms:W3CDTF">2026-11-02T19:30:45Z</dcterms:created>
  <dcterms:modified xsi:type="dcterms:W3CDTF">2026-11-02T19:30:45Z</dcterms:modified>
</cp:coreProperties>
</file>